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558" r:id="rId3"/>
    <p:sldId id="258" r:id="rId4"/>
    <p:sldId id="259" r:id="rId5"/>
    <p:sldId id="559" r:id="rId6"/>
    <p:sldId id="261" r:id="rId7"/>
    <p:sldId id="262" r:id="rId8"/>
    <p:sldId id="263" r:id="rId9"/>
    <p:sldId id="264" r:id="rId10"/>
    <p:sldId id="265" r:id="rId11"/>
    <p:sldId id="592" r:id="rId12"/>
    <p:sldId id="277" r:id="rId13"/>
    <p:sldId id="267" r:id="rId14"/>
    <p:sldId id="268" r:id="rId15"/>
    <p:sldId id="269" r:id="rId16"/>
    <p:sldId id="270" r:id="rId17"/>
    <p:sldId id="271" r:id="rId18"/>
    <p:sldId id="557" r:id="rId19"/>
    <p:sldId id="272" r:id="rId20"/>
    <p:sldId id="273" r:id="rId21"/>
    <p:sldId id="274" r:id="rId22"/>
    <p:sldId id="275" r:id="rId23"/>
    <p:sldId id="276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aleway SemiBold"/>
        <a:ea typeface="Raleway SemiBold"/>
        <a:cs typeface="Raleway SemiBold"/>
        <a:sym typeface="Raleway SemiBold"/>
      </a:defRPr>
    </a:lvl1pPr>
    <a:lvl2pPr marL="0" marR="0" indent="0" algn="ctr" defTabSz="12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aleway SemiBold"/>
        <a:ea typeface="Raleway SemiBold"/>
        <a:cs typeface="Raleway SemiBold"/>
        <a:sym typeface="Raleway SemiBold"/>
      </a:defRPr>
    </a:lvl2pPr>
    <a:lvl3pPr marL="0" marR="0" indent="0" algn="ctr" defTabSz="12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aleway SemiBold"/>
        <a:ea typeface="Raleway SemiBold"/>
        <a:cs typeface="Raleway SemiBold"/>
        <a:sym typeface="Raleway SemiBold"/>
      </a:defRPr>
    </a:lvl3pPr>
    <a:lvl4pPr marL="0" marR="0" indent="0" algn="ctr" defTabSz="12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aleway SemiBold"/>
        <a:ea typeface="Raleway SemiBold"/>
        <a:cs typeface="Raleway SemiBold"/>
        <a:sym typeface="Raleway SemiBold"/>
      </a:defRPr>
    </a:lvl4pPr>
    <a:lvl5pPr marL="0" marR="0" indent="0" algn="ctr" defTabSz="12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aleway SemiBold"/>
        <a:ea typeface="Raleway SemiBold"/>
        <a:cs typeface="Raleway SemiBold"/>
        <a:sym typeface="Raleway SemiBold"/>
      </a:defRPr>
    </a:lvl5pPr>
    <a:lvl6pPr marL="0" marR="0" indent="0" algn="ctr" defTabSz="12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aleway SemiBold"/>
        <a:ea typeface="Raleway SemiBold"/>
        <a:cs typeface="Raleway SemiBold"/>
        <a:sym typeface="Raleway SemiBold"/>
      </a:defRPr>
    </a:lvl6pPr>
    <a:lvl7pPr marL="0" marR="0" indent="0" algn="ctr" defTabSz="12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aleway SemiBold"/>
        <a:ea typeface="Raleway SemiBold"/>
        <a:cs typeface="Raleway SemiBold"/>
        <a:sym typeface="Raleway SemiBold"/>
      </a:defRPr>
    </a:lvl7pPr>
    <a:lvl8pPr marL="0" marR="0" indent="0" algn="ctr" defTabSz="12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aleway SemiBold"/>
        <a:ea typeface="Raleway SemiBold"/>
        <a:cs typeface="Raleway SemiBold"/>
        <a:sym typeface="Raleway SemiBold"/>
      </a:defRPr>
    </a:lvl8pPr>
    <a:lvl9pPr marL="0" marR="0" indent="0" algn="ctr" defTabSz="12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aleway SemiBold"/>
        <a:ea typeface="Raleway SemiBold"/>
        <a:cs typeface="Raleway SemiBold"/>
        <a:sym typeface="Raleway SemiBold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18"/>
    <p:restoredTop sz="71823" autoAdjust="0"/>
  </p:normalViewPr>
  <p:slideViewPr>
    <p:cSldViewPr snapToGrid="0" snapToObjects="1">
      <p:cViewPr varScale="1">
        <p:scale>
          <a:sx n="68" d="100"/>
          <a:sy n="68" d="100"/>
        </p:scale>
        <p:origin x="328" y="2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26"/>
    </p:cViewPr>
  </p:sorterViewPr>
  <p:notesViewPr>
    <p:cSldViewPr snapToGrid="0" snapToObjects="1">
      <p:cViewPr varScale="1">
        <p:scale>
          <a:sx n="170" d="100"/>
          <a:sy n="170" d="100"/>
        </p:scale>
        <p:origin x="32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1.2499451421995459E-3"/>
          <c:y val="1.5595869492073659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Use of funds</c:v>
                </c:pt>
              </c:strCache>
            </c:strRef>
          </c:tx>
          <c:spPr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669B-FD44-B467-1E48EE158B97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9B-FD44-B467-1E48EE158B97}"/>
              </c:ext>
            </c:extLst>
          </c:dPt>
          <c:dPt>
            <c:idx val="2"/>
            <c:bubble3D val="0"/>
            <c:spPr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9B-FD44-B467-1E48EE158B97}"/>
              </c:ext>
            </c:extLst>
          </c:dPt>
          <c:dPt>
            <c:idx val="3"/>
            <c:bubble3D val="0"/>
            <c:spPr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9B-FD44-B467-1E48EE158B97}"/>
              </c:ext>
            </c:extLst>
          </c:dPt>
          <c:dLbls>
            <c:dLbl>
              <c:idx val="0"/>
              <c:layout>
                <c:manualLayout>
                  <c:x val="-0.22044444570865712"/>
                  <c:y val="0.1072868225874352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44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49940428492245"/>
                      <c:h val="0.266266218268487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69B-FD44-B467-1E48EE158B97}"/>
                </c:ext>
              </c:extLst>
            </c:dLbl>
            <c:dLbl>
              <c:idx val="1"/>
              <c:layout>
                <c:manualLayout>
                  <c:x val="-9.5185191807251629E-2"/>
                  <c:y val="-8.4169474573348075E-4"/>
                </c:manualLayout>
              </c:layout>
              <c:tx>
                <c:rich>
                  <a:bodyPr/>
                  <a:lstStyle/>
                  <a:p>
                    <a:pPr>
                      <a:defRPr sz="5000" b="0" i="0" u="none" strike="noStrike">
                        <a:solidFill>
                          <a:srgbClr val="FFFFFF"/>
                        </a:solidFill>
                        <a:latin typeface="Helvetica Neue"/>
                      </a:defRPr>
                    </a:pPr>
                    <a:fld id="{96395D15-1432-4F40-B11C-18AF7D6A7714}" type="CATEGORYNAME">
                      <a:rPr lang="en-US" sz="4400"/>
                      <a:pPr>
                        <a:defRPr sz="5000" b="0" i="0" u="none" strike="noStrike">
                          <a:solidFill>
                            <a:srgbClr val="FFFFFF"/>
                          </a:solidFill>
                          <a:latin typeface="Helvetica Neue"/>
                        </a:defRPr>
                      </a:pPr>
                      <a:t>[NOM DE CATÉGORIE]</a:t>
                    </a:fld>
                    <a:r>
                      <a:rPr lang="en-US" sz="4400" baseline="0" dirty="0"/>
                      <a:t>
</a:t>
                    </a:r>
                    <a:fld id="{B484919E-0635-4918-891C-19A7181D85EE}" type="PERCENTAGE">
                      <a:rPr lang="en-US" sz="4400" baseline="0"/>
                      <a:pPr>
                        <a:defRPr sz="5000" b="0" i="0" u="none" strike="noStrike">
                          <a:solidFill>
                            <a:srgbClr val="FFFFFF"/>
                          </a:solidFill>
                          <a:latin typeface="Helvetica Neue"/>
                        </a:defRPr>
                      </a:pPr>
                      <a:t>[POURCENTAGE]</a:t>
                    </a:fld>
                    <a:endParaRPr lang="en-US" sz="4400" baseline="0" dirty="0"/>
                  </a:p>
                </c:rich>
              </c:tx>
              <c:numFmt formatCode="#,##0%" sourceLinked="0"/>
              <c:spPr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69B-FD44-B467-1E48EE158B97}"/>
                </c:ext>
              </c:extLst>
            </c:dLbl>
            <c:dLbl>
              <c:idx val="2"/>
              <c:layout>
                <c:manualLayout>
                  <c:x val="0.11874560121711174"/>
                  <c:y val="-0.23604756184844522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9B-FD44-B467-1E48EE158B97}"/>
                </c:ext>
              </c:extLst>
            </c:dLbl>
            <c:dLbl>
              <c:idx val="3"/>
              <c:layout>
                <c:manualLayout>
                  <c:x val="0.19942232704351401"/>
                  <c:y val="0.15535322734535384"/>
                </c:manualLayout>
              </c:layout>
              <c:tx>
                <c:rich>
                  <a:bodyPr/>
                  <a:lstStyle/>
                  <a:p>
                    <a:pPr>
                      <a:defRPr sz="5000" b="0" i="0" u="none" strike="noStrike">
                        <a:solidFill>
                          <a:srgbClr val="FFFFFF"/>
                        </a:solidFill>
                        <a:latin typeface="Helvetica Neue"/>
                      </a:defRPr>
                    </a:pPr>
                    <a:fld id="{BDEBC364-FF15-4E58-BBF1-F45BFFEA1156}" type="CATEGORYNAME">
                      <a:rPr lang="en-US" sz="4400"/>
                      <a:pPr>
                        <a:defRPr sz="5000" b="0" i="0" u="none" strike="noStrike">
                          <a:solidFill>
                            <a:srgbClr val="FFFFFF"/>
                          </a:solidFill>
                          <a:latin typeface="Helvetica Neue"/>
                        </a:defRPr>
                      </a:pPr>
                      <a:t>[NOM DE CATÉGORIE]</a:t>
                    </a:fld>
                    <a:r>
                      <a:rPr lang="en-US" sz="4400" baseline="0" dirty="0"/>
                      <a:t>
</a:t>
                    </a:r>
                    <a:fld id="{652AB7BA-5153-416D-B6CB-2704A98B2BD5}" type="PERCENTAGE">
                      <a:rPr lang="en-US" sz="4400" baseline="0"/>
                      <a:pPr>
                        <a:defRPr sz="5000" b="0" i="0" u="none" strike="noStrike">
                          <a:solidFill>
                            <a:srgbClr val="FFFFFF"/>
                          </a:solidFill>
                          <a:latin typeface="Helvetica Neue"/>
                        </a:defRPr>
                      </a:pPr>
                      <a:t>[POURCENTAGE]</a:t>
                    </a:fld>
                    <a:endParaRPr lang="en-US" sz="4400" baseline="0" dirty="0"/>
                  </a:p>
                </c:rich>
              </c:tx>
              <c:numFmt formatCode="#,##0%" sourceLinked="0"/>
              <c:spPr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69B-FD44-B467-1E48EE158B97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Sheet1!$B$1:$E$1</c:f>
              <c:strCache>
                <c:ptCount val="4"/>
                <c:pt idx="0">
                  <c:v>COGS</c:v>
                </c:pt>
                <c:pt idx="1">
                  <c:v>R&amp;D</c:v>
                </c:pt>
                <c:pt idx="2">
                  <c:v>S&amp;M</c:v>
                </c:pt>
                <c:pt idx="3">
                  <c:v>G&amp;A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0.15</c:v>
                </c:pt>
                <c:pt idx="1">
                  <c:v>0.22</c:v>
                </c:pt>
                <c:pt idx="2">
                  <c:v>0.44</c:v>
                </c:pt>
                <c:pt idx="3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9B-FD44-B467-1E48EE158B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4DDD087-08BF-344E-9D9E-6814F98B04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995E8-05AE-C343-AC27-3ACADF70B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F4B35-38D4-8B44-B1E8-A4653EADE7C7}" type="datetimeFigureOut">
              <a:rPr lang="fr-FR" smtClean="0"/>
              <a:t>09/11/2018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72F345-4789-8C4D-8102-EC5E4C7677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1E5C9C-C136-6E48-B3B3-172C835EC3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9ADE2-B2D8-3046-B6ED-63B9BC41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207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2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4FDB10-115A-524E-9CCC-F80BE2A45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6858"/>
            <a:ext cx="24384000" cy="1266093"/>
          </a:xfrm>
          <a:prstGeom prst="rect">
            <a:avLst/>
          </a:prstGeom>
        </p:spPr>
      </p:pic>
      <p:pic>
        <p:nvPicPr>
          <p:cNvPr id="5" name="Teamium white.png" descr="Teamium white.png">
            <a:extLst>
              <a:ext uri="{FF2B5EF4-FFF2-40B4-BE49-F238E27FC236}">
                <a16:creationId xmlns:a16="http://schemas.microsoft.com/office/drawing/2014/main" id="{BC234F6D-55D7-6940-A172-97A518A7A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1139842" y="12762312"/>
            <a:ext cx="2676892" cy="439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A5AB21-01FC-EB4B-B011-3D3FCFB2D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6858"/>
            <a:ext cx="24384000" cy="1266093"/>
          </a:xfrm>
          <a:prstGeom prst="rect">
            <a:avLst/>
          </a:prstGeom>
        </p:spPr>
      </p:pic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884285" y="13081000"/>
            <a:ext cx="602730" cy="47192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4" name="Teamium white.png" descr="Teamium white.png">
            <a:extLst>
              <a:ext uri="{FF2B5EF4-FFF2-40B4-BE49-F238E27FC236}">
                <a16:creationId xmlns:a16="http://schemas.microsoft.com/office/drawing/2014/main" id="{B307B209-4A8A-5542-A732-2C79AA83ED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1139842" y="12762312"/>
            <a:ext cx="2676892" cy="439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811D84-F881-C043-8356-969599BF6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6858"/>
            <a:ext cx="24384000" cy="1266093"/>
          </a:xfrm>
          <a:prstGeom prst="rect">
            <a:avLst/>
          </a:prstGeom>
        </p:spPr>
      </p:pic>
      <p:pic>
        <p:nvPicPr>
          <p:cNvPr id="119" name="Teamium white.png" descr="Teamium 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39842" y="12762312"/>
            <a:ext cx="2676892" cy="43933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5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BAABC4-17E6-D849-B0CE-0AA7A72DE5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235" y="12790854"/>
            <a:ext cx="3559599" cy="5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311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3C41E3D-E639-F14E-908A-6DCA85AB3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9" y="1498600"/>
            <a:ext cx="24384000" cy="8247184"/>
          </a:xfrm>
          <a:prstGeom prst="rect">
            <a:avLst/>
          </a:prstGeom>
        </p:spPr>
      </p:pic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5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BAABC4-17E6-D849-B0CE-0AA7A72DE5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235" y="12790854"/>
            <a:ext cx="3559599" cy="5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7018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2652078"/>
            <a:ext cx="24384000" cy="738660"/>
          </a:xfrm>
          <a:prstGeom prst="rect">
            <a:avLst/>
          </a:prstGeom>
          <a:solidFill>
            <a:srgbClr val="23628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8" tIns="91438" rIns="91438" bIns="91438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219196" y="414976"/>
            <a:ext cx="17355677" cy="1491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4D4D4D"/>
                </a:solidFill>
                <a:latin typeface="Century Gothic" pitchFamily="34" charset="0"/>
              </a:defRPr>
            </a:lvl1pPr>
          </a:lstStyle>
          <a:p>
            <a:r>
              <a:rPr dirty="0"/>
              <a:t>Texte du titre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 hasCustomPrompt="1"/>
          </p:nvPr>
        </p:nvSpPr>
        <p:spPr>
          <a:xfrm>
            <a:off x="1219194" y="3518715"/>
            <a:ext cx="19465165" cy="840001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0871AB"/>
              </a:buClr>
              <a:buFont typeface="Courier New" pitchFamily="49" charset="0"/>
              <a:buChar char="o"/>
              <a:defRPr>
                <a:solidFill>
                  <a:srgbClr val="4D4D4D"/>
                </a:solidFill>
                <a:latin typeface="Century Gothic" pitchFamily="34" charset="0"/>
              </a:defRPr>
            </a:lvl1pPr>
            <a:lvl2pPr marL="965200" indent="-508000">
              <a:buClr>
                <a:schemeClr val="bg1"/>
              </a:buClr>
              <a:buSzPct val="100000"/>
              <a:buFont typeface="Century Gothic" pitchFamily="34" charset="0"/>
              <a:buChar char="▪"/>
              <a:defRPr>
                <a:solidFill>
                  <a:srgbClr val="4D4D4D"/>
                </a:solidFill>
                <a:latin typeface="Century Gothic" pitchFamily="34" charset="0"/>
              </a:defRPr>
            </a:lvl2pPr>
            <a:lvl3pPr marL="1422400" indent="-508000">
              <a:buClr>
                <a:srgbClr val="0871AB"/>
              </a:buClr>
              <a:buFont typeface="Century Gothic" pitchFamily="34" charset="0"/>
              <a:buChar char="−"/>
              <a:defRPr sz="3200">
                <a:solidFill>
                  <a:srgbClr val="4D4D4D"/>
                </a:solidFill>
                <a:latin typeface="Century Gothic" pitchFamily="34" charset="0"/>
              </a:defRPr>
            </a:lvl3pPr>
            <a:lvl4pPr marL="1879600" indent="-508000">
              <a:buClr>
                <a:srgbClr val="0871AB"/>
              </a:buClr>
              <a:buFont typeface="Courier New" charset="0"/>
              <a:buChar char="o"/>
              <a:defRPr>
                <a:solidFill>
                  <a:srgbClr val="4D4D4D"/>
                </a:solidFill>
                <a:latin typeface="Century Gothic" pitchFamily="34" charset="0"/>
              </a:defRPr>
            </a:lvl4pPr>
            <a:lvl5pPr marL="2336800" indent="-508000">
              <a:buClr>
                <a:srgbClr val="0871AB"/>
              </a:buClr>
              <a:buFont typeface="Courier New" charset="0"/>
              <a:buChar char="o"/>
              <a:defRPr>
                <a:solidFill>
                  <a:srgbClr val="4D4D4D"/>
                </a:solidFill>
                <a:latin typeface="Century Gothic" pitchFamily="34" charset="0"/>
              </a:defRPr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en-US" dirty="0"/>
          </a:p>
          <a:p>
            <a:pPr lvl="1"/>
            <a:r>
              <a:rPr lang="en-US" dirty="0" err="1"/>
              <a:t>T</a:t>
            </a:r>
            <a:r>
              <a:rPr dirty="0" err="1"/>
              <a:t>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22485204" y="12772271"/>
            <a:ext cx="488916" cy="471924"/>
          </a:xfrm>
          <a:prstGeom prst="rect">
            <a:avLst/>
          </a:prstGeom>
        </p:spPr>
        <p:txBody>
          <a:bodyPr anchor="t"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uk-UA" smtClean="0"/>
              <a:pPr/>
              <a:t>‹N°›</a:t>
            </a:fld>
            <a:endParaRPr lang="uk-UA" dirty="0"/>
          </a:p>
        </p:txBody>
      </p:sp>
      <p:sp>
        <p:nvSpPr>
          <p:cNvPr id="2" name="ZoneTexte 1"/>
          <p:cNvSpPr txBox="1"/>
          <p:nvPr userDrawn="1"/>
        </p:nvSpPr>
        <p:spPr>
          <a:xfrm>
            <a:off x="19794557" y="12772271"/>
            <a:ext cx="2016895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1634362"/>
            <a:ext cx="24384000" cy="738660"/>
          </a:xfrm>
          <a:prstGeom prst="rect">
            <a:avLst/>
          </a:prstGeom>
          <a:gradFill flip="none" rotWithShape="1">
            <a:gsLst>
              <a:gs pos="33000">
                <a:srgbClr val="0091D4"/>
              </a:gs>
              <a:gs pos="0">
                <a:srgbClr val="D6007F"/>
              </a:gs>
              <a:gs pos="66000">
                <a:srgbClr val="86BC24"/>
              </a:gs>
              <a:gs pos="100000">
                <a:srgbClr val="F18800"/>
              </a:gs>
            </a:gsLst>
            <a:lin ang="1080000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8" tIns="91438" rIns="91438" bIns="91438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2" y="12735328"/>
            <a:ext cx="5300869" cy="6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843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3C41E3D-E639-F14E-908A-6DCA85AB3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5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BAABC4-17E6-D849-B0CE-0AA7A72DE5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235" y="12790854"/>
            <a:ext cx="3559599" cy="58029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B29AB5E-F7AF-4A40-8383-3A263379C73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Teamium white.png" descr="Teamium white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1139842" y="12762312"/>
            <a:ext cx="2676892" cy="439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92389D-37CD-C741-990F-2A5452A75BBD}"/>
              </a:ext>
            </a:extLst>
          </p:cNvPr>
          <p:cNvSpPr txBox="1"/>
          <p:nvPr userDrawn="1"/>
        </p:nvSpPr>
        <p:spPr>
          <a:xfrm>
            <a:off x="545091" y="854968"/>
            <a:ext cx="65" cy="113877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7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2" r:id="rId14"/>
    <p:sldLayoutId id="2147483664" r:id="rId1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1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7.jpeg"/><Relationship Id="rId5" Type="http://schemas.openxmlformats.org/officeDocument/2006/relationships/image" Target="../media/image42.png"/><Relationship Id="rId10" Type="http://schemas.openxmlformats.org/officeDocument/2006/relationships/image" Target="../media/image22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abpilot.org/pitchprize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ydefrenne@teamium.io" TargetMode="External"/><Relationship Id="rId5" Type="http://schemas.openxmlformats.org/officeDocument/2006/relationships/image" Target="../media/image71.png"/><Relationship Id="rId4" Type="http://schemas.openxmlformats.org/officeDocument/2006/relationships/hyperlink" Target="mailto:asharma@teamium.i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anner ground only.png" descr="Banner ground on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1552" y="9180846"/>
            <a:ext cx="24658504" cy="482098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Next Gen Visual Collaboration for Media Production"/>
          <p:cNvSpPr txBox="1"/>
          <p:nvPr/>
        </p:nvSpPr>
        <p:spPr>
          <a:xfrm>
            <a:off x="5489797" y="6337300"/>
            <a:ext cx="13760006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9300"/>
              </a:lnSpc>
              <a:defRPr sz="45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Next Gen Visual Collaboration for Media Production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1" name="Teamium white.png" descr="Teamium 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3823" y="4377266"/>
            <a:ext cx="8776353" cy="14403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25A565-CDEC-4D60-9E29-B78CBE409F75}"/>
              </a:ext>
            </a:extLst>
          </p:cNvPr>
          <p:cNvGrpSpPr/>
          <p:nvPr/>
        </p:nvGrpSpPr>
        <p:grpSpPr>
          <a:xfrm>
            <a:off x="18497127" y="820465"/>
            <a:ext cx="5730046" cy="2124228"/>
            <a:chOff x="18497127" y="820465"/>
            <a:chExt cx="5730046" cy="21242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AFB36E-A5FB-4DB1-89E5-24EBE475E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7127" y="1561985"/>
              <a:ext cx="5191548" cy="8111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D66280-2382-42F6-91F1-7ABF3222505A}"/>
                </a:ext>
              </a:extLst>
            </p:cNvPr>
            <p:cNvSpPr txBox="1"/>
            <p:nvPr/>
          </p:nvSpPr>
          <p:spPr>
            <a:xfrm>
              <a:off x="18497127" y="820465"/>
              <a:ext cx="5191548" cy="615553"/>
            </a:xfrm>
            <a:prstGeom prst="rect">
              <a:avLst/>
            </a:prstGeom>
            <a:solidFill>
              <a:srgbClr val="6600CC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127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Raleway SemiBold"/>
                  <a:ea typeface="Raleway SemiBold"/>
                  <a:cs typeface="Raleway SemiBold"/>
                  <a:sym typeface="Raleway SemiBold"/>
                </a:rPr>
                <a:t>NAB 2018 winner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17C55B-1DF1-4907-A9C7-A48B18403BB9}"/>
                </a:ext>
              </a:extLst>
            </p:cNvPr>
            <p:cNvSpPr txBox="1"/>
            <p:nvPr/>
          </p:nvSpPr>
          <p:spPr>
            <a:xfrm flipH="1">
              <a:off x="18549882" y="2421473"/>
              <a:ext cx="5677291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algn="l"/>
              <a:r>
                <a:rPr lang="en-US" sz="1700" dirty="0"/>
                <a:t>Awarded for most innovative startup for broadcast industry </a:t>
              </a:r>
              <a:r>
                <a:rPr kumimoji="0" lang="en-US" sz="17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Raleway SemiBold"/>
                  <a:ea typeface="Raleway SemiBold"/>
                  <a:cs typeface="Raleway SemiBold"/>
                  <a:sym typeface="Raleway SemiBold"/>
                </a:rPr>
                <a:t>by National Association of Broadcasters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Ligne"/>
          <p:cNvSpPr/>
          <p:nvPr/>
        </p:nvSpPr>
        <p:spPr>
          <a:xfrm>
            <a:off x="10890366" y="4820104"/>
            <a:ext cx="2130087" cy="19255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94" name="Groupe"/>
          <p:cNvGrpSpPr/>
          <p:nvPr/>
        </p:nvGrpSpPr>
        <p:grpSpPr>
          <a:xfrm>
            <a:off x="9244210" y="9028605"/>
            <a:ext cx="2346152" cy="579401"/>
            <a:chOff x="0" y="0"/>
            <a:chExt cx="2346150" cy="579400"/>
          </a:xfrm>
        </p:grpSpPr>
        <p:sp>
          <p:nvSpPr>
            <p:cNvPr id="292" name="Ligne"/>
            <p:cNvSpPr/>
            <p:nvPr/>
          </p:nvSpPr>
          <p:spPr>
            <a:xfrm>
              <a:off x="-1" y="12679"/>
              <a:ext cx="1944633" cy="33176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3" name="Cercle"/>
            <p:cNvSpPr/>
            <p:nvPr/>
          </p:nvSpPr>
          <p:spPr>
            <a:xfrm>
              <a:off x="1766749" y="0"/>
              <a:ext cx="579402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97" name="Groupe"/>
          <p:cNvGrpSpPr/>
          <p:nvPr/>
        </p:nvGrpSpPr>
        <p:grpSpPr>
          <a:xfrm>
            <a:off x="9343007" y="7729201"/>
            <a:ext cx="1986873" cy="1015371"/>
            <a:chOff x="0" y="0"/>
            <a:chExt cx="1986872" cy="1015369"/>
          </a:xfrm>
        </p:grpSpPr>
        <p:sp>
          <p:nvSpPr>
            <p:cNvPr id="295" name="Ligne"/>
            <p:cNvSpPr/>
            <p:nvPr/>
          </p:nvSpPr>
          <p:spPr>
            <a:xfrm flipV="1">
              <a:off x="0" y="330232"/>
              <a:ext cx="1666997" cy="68513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Cercle"/>
            <p:cNvSpPr/>
            <p:nvPr/>
          </p:nvSpPr>
          <p:spPr>
            <a:xfrm>
              <a:off x="1407471" y="0"/>
              <a:ext cx="579402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00" name="Groupe"/>
          <p:cNvGrpSpPr/>
          <p:nvPr/>
        </p:nvGrpSpPr>
        <p:grpSpPr>
          <a:xfrm>
            <a:off x="19555604" y="6726357"/>
            <a:ext cx="1602100" cy="1225259"/>
            <a:chOff x="0" y="0"/>
            <a:chExt cx="1602098" cy="1225257"/>
          </a:xfrm>
        </p:grpSpPr>
        <p:sp>
          <p:nvSpPr>
            <p:cNvPr id="298" name="Ligne"/>
            <p:cNvSpPr/>
            <p:nvPr/>
          </p:nvSpPr>
          <p:spPr>
            <a:xfrm flipV="1">
              <a:off x="0" y="453369"/>
              <a:ext cx="1338068" cy="77188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9" name="Cercle"/>
            <p:cNvSpPr/>
            <p:nvPr/>
          </p:nvSpPr>
          <p:spPr>
            <a:xfrm>
              <a:off x="1022697" y="0"/>
              <a:ext cx="579402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03" name="Groupe"/>
          <p:cNvGrpSpPr/>
          <p:nvPr/>
        </p:nvGrpSpPr>
        <p:grpSpPr>
          <a:xfrm>
            <a:off x="19359219" y="6038241"/>
            <a:ext cx="891348" cy="1617525"/>
            <a:chOff x="0" y="0"/>
            <a:chExt cx="891346" cy="1617523"/>
          </a:xfrm>
        </p:grpSpPr>
        <p:sp>
          <p:nvSpPr>
            <p:cNvPr id="301" name="Ligne"/>
            <p:cNvSpPr/>
            <p:nvPr/>
          </p:nvSpPr>
          <p:spPr>
            <a:xfrm flipV="1">
              <a:off x="0" y="338109"/>
              <a:ext cx="556182" cy="1279415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2" name="Cercle"/>
            <p:cNvSpPr/>
            <p:nvPr/>
          </p:nvSpPr>
          <p:spPr>
            <a:xfrm>
              <a:off x="311946" y="0"/>
              <a:ext cx="579401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06" name="Groupe"/>
          <p:cNvGrpSpPr/>
          <p:nvPr/>
        </p:nvGrpSpPr>
        <p:grpSpPr>
          <a:xfrm>
            <a:off x="15892496" y="6400948"/>
            <a:ext cx="2915707" cy="2329447"/>
            <a:chOff x="0" y="0"/>
            <a:chExt cx="2915705" cy="2329445"/>
          </a:xfrm>
        </p:grpSpPr>
        <p:sp>
          <p:nvSpPr>
            <p:cNvPr id="304" name="Ligne"/>
            <p:cNvSpPr/>
            <p:nvPr/>
          </p:nvSpPr>
          <p:spPr>
            <a:xfrm flipV="1">
              <a:off x="-1" y="394415"/>
              <a:ext cx="2651676" cy="193503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Cercle"/>
            <p:cNvSpPr/>
            <p:nvPr/>
          </p:nvSpPr>
          <p:spPr>
            <a:xfrm>
              <a:off x="2336305" y="0"/>
              <a:ext cx="579401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09" name="Groupe"/>
          <p:cNvGrpSpPr/>
          <p:nvPr/>
        </p:nvGrpSpPr>
        <p:grpSpPr>
          <a:xfrm>
            <a:off x="15886310" y="7285361"/>
            <a:ext cx="4149065" cy="1467082"/>
            <a:chOff x="0" y="0"/>
            <a:chExt cx="4149063" cy="1467081"/>
          </a:xfrm>
        </p:grpSpPr>
        <p:sp>
          <p:nvSpPr>
            <p:cNvPr id="307" name="Ligne"/>
            <p:cNvSpPr/>
            <p:nvPr/>
          </p:nvSpPr>
          <p:spPr>
            <a:xfrm flipV="1">
              <a:off x="0" y="917902"/>
              <a:ext cx="3136299" cy="39747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Cercle"/>
            <p:cNvSpPr/>
            <p:nvPr/>
          </p:nvSpPr>
          <p:spPr>
            <a:xfrm>
              <a:off x="2681982" y="0"/>
              <a:ext cx="1467082" cy="1467082"/>
            </a:xfrm>
            <a:prstGeom prst="ellipse">
              <a:avLst/>
            </a:prstGeom>
            <a:solidFill>
              <a:srgbClr val="FF5B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12" name="Groupe"/>
          <p:cNvGrpSpPr/>
          <p:nvPr/>
        </p:nvGrpSpPr>
        <p:grpSpPr>
          <a:xfrm>
            <a:off x="16117715" y="5712832"/>
            <a:ext cx="1783353" cy="579402"/>
            <a:chOff x="0" y="0"/>
            <a:chExt cx="1783351" cy="579400"/>
          </a:xfrm>
        </p:grpSpPr>
        <p:sp>
          <p:nvSpPr>
            <p:cNvPr id="310" name="Ligne"/>
            <p:cNvSpPr/>
            <p:nvPr/>
          </p:nvSpPr>
          <p:spPr>
            <a:xfrm>
              <a:off x="0" y="338109"/>
              <a:ext cx="156006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1" name="Cercle"/>
            <p:cNvSpPr/>
            <p:nvPr/>
          </p:nvSpPr>
          <p:spPr>
            <a:xfrm>
              <a:off x="1203951" y="0"/>
              <a:ext cx="579401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15" name="Groupe"/>
          <p:cNvGrpSpPr/>
          <p:nvPr/>
        </p:nvGrpSpPr>
        <p:grpSpPr>
          <a:xfrm>
            <a:off x="10935218" y="3296526"/>
            <a:ext cx="1309893" cy="1293398"/>
            <a:chOff x="0" y="0"/>
            <a:chExt cx="1309891" cy="1293397"/>
          </a:xfrm>
        </p:grpSpPr>
        <p:sp>
          <p:nvSpPr>
            <p:cNvPr id="313" name="Ligne"/>
            <p:cNvSpPr/>
            <p:nvPr/>
          </p:nvSpPr>
          <p:spPr>
            <a:xfrm flipV="1">
              <a:off x="-1" y="216120"/>
              <a:ext cx="1077278" cy="107727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4" name="Cercle"/>
            <p:cNvSpPr/>
            <p:nvPr/>
          </p:nvSpPr>
          <p:spPr>
            <a:xfrm>
              <a:off x="730491" y="0"/>
              <a:ext cx="579401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18" name="Groupe"/>
          <p:cNvGrpSpPr/>
          <p:nvPr/>
        </p:nvGrpSpPr>
        <p:grpSpPr>
          <a:xfrm>
            <a:off x="12840816" y="4131589"/>
            <a:ext cx="1526947" cy="1233484"/>
            <a:chOff x="0" y="0"/>
            <a:chExt cx="1526946" cy="1233483"/>
          </a:xfrm>
        </p:grpSpPr>
        <p:sp>
          <p:nvSpPr>
            <p:cNvPr id="316" name="Ligne"/>
            <p:cNvSpPr/>
            <p:nvPr/>
          </p:nvSpPr>
          <p:spPr>
            <a:xfrm flipV="1">
              <a:off x="343639" y="-1"/>
              <a:ext cx="1183308" cy="88576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7" name="Cercle"/>
            <p:cNvSpPr/>
            <p:nvPr/>
          </p:nvSpPr>
          <p:spPr>
            <a:xfrm>
              <a:off x="0" y="654082"/>
              <a:ext cx="579401" cy="579402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21" name="Groupe"/>
          <p:cNvGrpSpPr/>
          <p:nvPr/>
        </p:nvGrpSpPr>
        <p:grpSpPr>
          <a:xfrm>
            <a:off x="13747951" y="4481110"/>
            <a:ext cx="1328141" cy="1572079"/>
            <a:chOff x="0" y="0"/>
            <a:chExt cx="1328139" cy="1572078"/>
          </a:xfrm>
        </p:grpSpPr>
        <p:sp>
          <p:nvSpPr>
            <p:cNvPr id="319" name="Ligne"/>
            <p:cNvSpPr/>
            <p:nvPr/>
          </p:nvSpPr>
          <p:spPr>
            <a:xfrm flipV="1">
              <a:off x="405829" y="0"/>
              <a:ext cx="922311" cy="118852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0" name="Cercle"/>
            <p:cNvSpPr/>
            <p:nvPr/>
          </p:nvSpPr>
          <p:spPr>
            <a:xfrm>
              <a:off x="0" y="992677"/>
              <a:ext cx="579401" cy="579402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22" name="Ligne"/>
          <p:cNvSpPr/>
          <p:nvPr/>
        </p:nvSpPr>
        <p:spPr>
          <a:xfrm flipV="1">
            <a:off x="9658054" y="8516714"/>
            <a:ext cx="3900625" cy="414077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5" name="Groupe"/>
          <p:cNvGrpSpPr/>
          <p:nvPr/>
        </p:nvGrpSpPr>
        <p:grpSpPr>
          <a:xfrm>
            <a:off x="13633378" y="9040511"/>
            <a:ext cx="2012126" cy="1014570"/>
            <a:chOff x="0" y="0"/>
            <a:chExt cx="2012125" cy="1014569"/>
          </a:xfrm>
        </p:grpSpPr>
        <p:sp>
          <p:nvSpPr>
            <p:cNvPr id="323" name="Ligne"/>
            <p:cNvSpPr/>
            <p:nvPr/>
          </p:nvSpPr>
          <p:spPr>
            <a:xfrm flipV="1">
              <a:off x="345128" y="-1"/>
              <a:ext cx="1666998" cy="68513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4" name="Cercle"/>
            <p:cNvSpPr/>
            <p:nvPr/>
          </p:nvSpPr>
          <p:spPr>
            <a:xfrm>
              <a:off x="0" y="435168"/>
              <a:ext cx="579401" cy="579402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28" name="Groupe"/>
          <p:cNvGrpSpPr/>
          <p:nvPr/>
        </p:nvGrpSpPr>
        <p:grpSpPr>
          <a:xfrm>
            <a:off x="13196143" y="8190664"/>
            <a:ext cx="2055157" cy="579401"/>
            <a:chOff x="0" y="0"/>
            <a:chExt cx="2055156" cy="579400"/>
          </a:xfrm>
        </p:grpSpPr>
        <p:sp>
          <p:nvSpPr>
            <p:cNvPr id="326" name="Ligne"/>
            <p:cNvSpPr/>
            <p:nvPr/>
          </p:nvSpPr>
          <p:spPr>
            <a:xfrm>
              <a:off x="110524" y="231677"/>
              <a:ext cx="1944633" cy="3317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Cercle"/>
            <p:cNvSpPr/>
            <p:nvPr/>
          </p:nvSpPr>
          <p:spPr>
            <a:xfrm>
              <a:off x="0" y="0"/>
              <a:ext cx="579401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31" name="Groupe"/>
          <p:cNvGrpSpPr/>
          <p:nvPr/>
        </p:nvGrpSpPr>
        <p:grpSpPr>
          <a:xfrm>
            <a:off x="9502161" y="2947616"/>
            <a:ext cx="1073544" cy="1679599"/>
            <a:chOff x="0" y="0"/>
            <a:chExt cx="1073542" cy="1679598"/>
          </a:xfrm>
        </p:grpSpPr>
        <p:sp>
          <p:nvSpPr>
            <p:cNvPr id="329" name="Ligne"/>
            <p:cNvSpPr/>
            <p:nvPr/>
          </p:nvSpPr>
          <p:spPr>
            <a:xfrm flipH="1" flipV="1">
              <a:off x="275144" y="224699"/>
              <a:ext cx="798399" cy="145490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0" name="Cercle"/>
            <p:cNvSpPr/>
            <p:nvPr/>
          </p:nvSpPr>
          <p:spPr>
            <a:xfrm>
              <a:off x="0" y="0"/>
              <a:ext cx="579401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32" name="Ligne"/>
          <p:cNvSpPr/>
          <p:nvPr/>
        </p:nvSpPr>
        <p:spPr>
          <a:xfrm>
            <a:off x="11108277" y="5053902"/>
            <a:ext cx="4473276" cy="370944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33" name="Banner ground only.png" descr="Banner ground on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4848" y="9168146"/>
            <a:ext cx="24658504" cy="4820985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ercle"/>
          <p:cNvSpPr/>
          <p:nvPr/>
        </p:nvSpPr>
        <p:spPr>
          <a:xfrm>
            <a:off x="6123350" y="4981272"/>
            <a:ext cx="2526739" cy="2526739"/>
          </a:xfrm>
          <a:prstGeom prst="ellipse">
            <a:avLst/>
          </a:prstGeom>
          <a:solidFill>
            <a:srgbClr val="7FB706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39" name="Groupe"/>
          <p:cNvGrpSpPr/>
          <p:nvPr/>
        </p:nvGrpSpPr>
        <p:grpSpPr>
          <a:xfrm>
            <a:off x="6832660" y="7495968"/>
            <a:ext cx="579402" cy="1560354"/>
            <a:chOff x="0" y="0"/>
            <a:chExt cx="579400" cy="1560352"/>
          </a:xfrm>
        </p:grpSpPr>
        <p:sp>
          <p:nvSpPr>
            <p:cNvPr id="337" name="Ligne"/>
            <p:cNvSpPr/>
            <p:nvPr/>
          </p:nvSpPr>
          <p:spPr>
            <a:xfrm flipH="1">
              <a:off x="313231" y="0"/>
              <a:ext cx="173601" cy="1045867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8" name="Cercle"/>
            <p:cNvSpPr/>
            <p:nvPr/>
          </p:nvSpPr>
          <p:spPr>
            <a:xfrm>
              <a:off x="0" y="980952"/>
              <a:ext cx="579401" cy="57940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40" name="Cercle"/>
          <p:cNvSpPr/>
          <p:nvPr/>
        </p:nvSpPr>
        <p:spPr>
          <a:xfrm>
            <a:off x="14748338" y="7910594"/>
            <a:ext cx="1797501" cy="1797501"/>
          </a:xfrm>
          <a:prstGeom prst="ellipse">
            <a:avLst/>
          </a:prstGeom>
          <a:solidFill>
            <a:srgbClr val="7FB706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43" name="Groupe"/>
          <p:cNvGrpSpPr/>
          <p:nvPr/>
        </p:nvGrpSpPr>
        <p:grpSpPr>
          <a:xfrm>
            <a:off x="14991210" y="4586505"/>
            <a:ext cx="1467083" cy="2273939"/>
            <a:chOff x="0" y="0"/>
            <a:chExt cx="1467081" cy="2273937"/>
          </a:xfrm>
        </p:grpSpPr>
        <p:sp>
          <p:nvSpPr>
            <p:cNvPr id="341" name="Ligne"/>
            <p:cNvSpPr/>
            <p:nvPr/>
          </p:nvSpPr>
          <p:spPr>
            <a:xfrm flipH="1" flipV="1">
              <a:off x="281480" y="0"/>
              <a:ext cx="415329" cy="1162897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2" name="Cercle"/>
            <p:cNvSpPr/>
            <p:nvPr/>
          </p:nvSpPr>
          <p:spPr>
            <a:xfrm>
              <a:off x="0" y="806856"/>
              <a:ext cx="1467082" cy="1467082"/>
            </a:xfrm>
            <a:prstGeom prst="ellipse">
              <a:avLst/>
            </a:prstGeom>
            <a:solidFill>
              <a:srgbClr val="FF5B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46" name="Groupe"/>
          <p:cNvGrpSpPr/>
          <p:nvPr/>
        </p:nvGrpSpPr>
        <p:grpSpPr>
          <a:xfrm>
            <a:off x="15844191" y="3530484"/>
            <a:ext cx="2629083" cy="1467083"/>
            <a:chOff x="0" y="0"/>
            <a:chExt cx="2629082" cy="1467081"/>
          </a:xfrm>
        </p:grpSpPr>
        <p:sp>
          <p:nvSpPr>
            <p:cNvPr id="344" name="Ligne"/>
            <p:cNvSpPr/>
            <p:nvPr/>
          </p:nvSpPr>
          <p:spPr>
            <a:xfrm flipH="1" flipV="1">
              <a:off x="0" y="243221"/>
              <a:ext cx="1635719" cy="5551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5" name="Cercle"/>
            <p:cNvSpPr/>
            <p:nvPr/>
          </p:nvSpPr>
          <p:spPr>
            <a:xfrm>
              <a:off x="1162001" y="0"/>
              <a:ext cx="1467082" cy="1467082"/>
            </a:xfrm>
            <a:prstGeom prst="ellipse">
              <a:avLst/>
            </a:prstGeom>
            <a:solidFill>
              <a:srgbClr val="FF5B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47" name="Ligne"/>
          <p:cNvSpPr/>
          <p:nvPr/>
        </p:nvSpPr>
        <p:spPr>
          <a:xfrm flipV="1">
            <a:off x="11238138" y="3751465"/>
            <a:ext cx="3324385" cy="102495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51" name="Groupe"/>
          <p:cNvGrpSpPr/>
          <p:nvPr/>
        </p:nvGrpSpPr>
        <p:grpSpPr>
          <a:xfrm>
            <a:off x="8119591" y="7241968"/>
            <a:ext cx="1870084" cy="2438253"/>
            <a:chOff x="0" y="0"/>
            <a:chExt cx="1870082" cy="2438251"/>
          </a:xfrm>
        </p:grpSpPr>
        <p:sp>
          <p:nvSpPr>
            <p:cNvPr id="349" name="Cercle"/>
            <p:cNvSpPr/>
            <p:nvPr/>
          </p:nvSpPr>
          <p:spPr>
            <a:xfrm>
              <a:off x="403001" y="971170"/>
              <a:ext cx="1467082" cy="1467082"/>
            </a:xfrm>
            <a:prstGeom prst="ellipse">
              <a:avLst/>
            </a:prstGeom>
            <a:solidFill>
              <a:srgbClr val="FF5B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0" name="Ligne"/>
            <p:cNvSpPr/>
            <p:nvPr/>
          </p:nvSpPr>
          <p:spPr>
            <a:xfrm>
              <a:off x="0" y="0"/>
              <a:ext cx="754362" cy="103476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54" name="Groupe"/>
          <p:cNvGrpSpPr/>
          <p:nvPr/>
        </p:nvGrpSpPr>
        <p:grpSpPr>
          <a:xfrm>
            <a:off x="8553027" y="6654281"/>
            <a:ext cx="1310134" cy="718525"/>
            <a:chOff x="0" y="0"/>
            <a:chExt cx="1310133" cy="718524"/>
          </a:xfrm>
        </p:grpSpPr>
        <p:sp>
          <p:nvSpPr>
            <p:cNvPr id="352" name="Ligne"/>
            <p:cNvSpPr/>
            <p:nvPr/>
          </p:nvSpPr>
          <p:spPr>
            <a:xfrm>
              <a:off x="0" y="-1"/>
              <a:ext cx="1041580" cy="44865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3" name="Cercle"/>
            <p:cNvSpPr/>
            <p:nvPr/>
          </p:nvSpPr>
          <p:spPr>
            <a:xfrm>
              <a:off x="730732" y="139123"/>
              <a:ext cx="579402" cy="579402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55" name="Cercle"/>
          <p:cNvSpPr/>
          <p:nvPr/>
        </p:nvSpPr>
        <p:spPr>
          <a:xfrm>
            <a:off x="13697230" y="2322857"/>
            <a:ext cx="2526739" cy="2526739"/>
          </a:xfrm>
          <a:prstGeom prst="ellipse">
            <a:avLst/>
          </a:prstGeom>
          <a:solidFill>
            <a:srgbClr val="7FB706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58" name="Groupe"/>
          <p:cNvGrpSpPr/>
          <p:nvPr/>
        </p:nvGrpSpPr>
        <p:grpSpPr>
          <a:xfrm>
            <a:off x="8525991" y="4090138"/>
            <a:ext cx="2953003" cy="1607416"/>
            <a:chOff x="0" y="0"/>
            <a:chExt cx="2953001" cy="1607414"/>
          </a:xfrm>
        </p:grpSpPr>
        <p:sp>
          <p:nvSpPr>
            <p:cNvPr id="356" name="Ligne"/>
            <p:cNvSpPr/>
            <p:nvPr/>
          </p:nvSpPr>
          <p:spPr>
            <a:xfrm flipV="1">
              <a:off x="0" y="971962"/>
              <a:ext cx="1696030" cy="63545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7" name="Cercle"/>
            <p:cNvSpPr/>
            <p:nvPr/>
          </p:nvSpPr>
          <p:spPr>
            <a:xfrm>
              <a:off x="1485920" y="0"/>
              <a:ext cx="1467083" cy="1467082"/>
            </a:xfrm>
            <a:prstGeom prst="ellipse">
              <a:avLst/>
            </a:prstGeom>
            <a:solidFill>
              <a:srgbClr val="FF5B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59" name="Growth of flex networked models"/>
          <p:cNvSpPr txBox="1">
            <a:spLocks noGrp="1"/>
          </p:cNvSpPr>
          <p:nvPr>
            <p:ph type="title"/>
          </p:nvPr>
        </p:nvSpPr>
        <p:spPr>
          <a:xfrm>
            <a:off x="1117962" y="954178"/>
            <a:ext cx="17690242" cy="2286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7200">
              <a:lnSpc>
                <a:spcPts val="16700"/>
              </a:lnSpc>
              <a:defRPr sz="10000">
                <a:solidFill>
                  <a:srgbClr val="FFFFFF"/>
                </a:solidFill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Supports fast growing </a:t>
            </a:r>
            <a:r>
              <a:rPr dirty="0"/>
              <a:t>flex</a:t>
            </a:r>
            <a:r>
              <a:rPr lang="en-US" dirty="0"/>
              <a:t>, </a:t>
            </a:r>
            <a:r>
              <a:rPr lang="en-US" dirty="0" err="1"/>
              <a:t>opex</a:t>
            </a:r>
            <a:r>
              <a:rPr dirty="0"/>
              <a:t> networked models</a:t>
            </a:r>
          </a:p>
        </p:txBody>
      </p:sp>
      <p:sp>
        <p:nvSpPr>
          <p:cNvPr id="36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34" name="Service Providers"/>
          <p:cNvSpPr/>
          <p:nvPr/>
        </p:nvSpPr>
        <p:spPr>
          <a:xfrm>
            <a:off x="21964224" y="6987439"/>
            <a:ext cx="2130780" cy="1072624"/>
          </a:xfrm>
          <a:prstGeom prst="roundRect">
            <a:avLst>
              <a:gd name="adj" fmla="val 50000"/>
            </a:avLst>
          </a:prstGeom>
          <a:solidFill>
            <a:srgbClr val="FF5B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2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sz="3200" dirty="0"/>
              <a:t>Service Provider</a:t>
            </a:r>
            <a:endParaRPr sz="3200" dirty="0"/>
          </a:p>
        </p:txBody>
      </p:sp>
      <p:sp>
        <p:nvSpPr>
          <p:cNvPr id="335" name="Content Producer"/>
          <p:cNvSpPr/>
          <p:nvPr/>
        </p:nvSpPr>
        <p:spPr>
          <a:xfrm>
            <a:off x="21965096" y="5747399"/>
            <a:ext cx="2131897" cy="1072623"/>
          </a:xfrm>
          <a:prstGeom prst="roundRect">
            <a:avLst>
              <a:gd name="adj" fmla="val 50000"/>
            </a:avLst>
          </a:prstGeom>
          <a:solidFill>
            <a:srgbClr val="7FB7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2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sz="3200" dirty="0"/>
              <a:t>Content Producer</a:t>
            </a:r>
            <a:endParaRPr sz="3200" dirty="0"/>
          </a:p>
        </p:txBody>
      </p:sp>
      <p:sp>
        <p:nvSpPr>
          <p:cNvPr id="348" name="Freelancers"/>
          <p:cNvSpPr/>
          <p:nvPr/>
        </p:nvSpPr>
        <p:spPr>
          <a:xfrm>
            <a:off x="21964224" y="8157271"/>
            <a:ext cx="2130780" cy="1069848"/>
          </a:xfrm>
          <a:prstGeom prst="roundRect">
            <a:avLst>
              <a:gd name="adj" fmla="val 50000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2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sz="2800" dirty="0"/>
              <a:t>Freelancer</a:t>
            </a:r>
            <a:endParaRPr sz="2800" dirty="0"/>
          </a:p>
        </p:txBody>
      </p:sp>
      <p:sp>
        <p:nvSpPr>
          <p:cNvPr id="74" name="Externalize…">
            <a:extLst>
              <a:ext uri="{FF2B5EF4-FFF2-40B4-BE49-F238E27FC236}">
                <a16:creationId xmlns:a16="http://schemas.microsoft.com/office/drawing/2014/main" id="{C5897ADB-D5B8-4236-9F66-4992F008E050}"/>
              </a:ext>
            </a:extLst>
          </p:cNvPr>
          <p:cNvSpPr txBox="1"/>
          <p:nvPr/>
        </p:nvSpPr>
        <p:spPr>
          <a:xfrm>
            <a:off x="737657" y="4803363"/>
            <a:ext cx="5261526" cy="4308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4000" i="1" dirty="0">
                <a:latin typeface="Palatino Linotype" panose="02040502050505030304" pitchFamily="18" charset="0"/>
              </a:rPr>
              <a:t>Externalize supply chain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4000" i="1" dirty="0">
                <a:latin typeface="Palatino Linotype" panose="02040502050505030304" pitchFamily="18" charset="0"/>
              </a:rPr>
              <a:t>Variablize costs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4000" i="1" dirty="0">
                <a:latin typeface="Palatino Linotype" panose="02040502050505030304" pitchFamily="18" charset="0"/>
              </a:rPr>
              <a:t>Enable new ways to interact and transact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4000" i="1" dirty="0">
                <a:latin typeface="Palatino Linotype" panose="02040502050505030304" pitchFamily="18" charset="0"/>
              </a:rPr>
              <a:t>Leverage viral and network effect</a:t>
            </a:r>
            <a:endParaRPr lang="en-US" sz="32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22" presetClass="entr" presetSubtype="8" fill="hold" grpId="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50"/>
                            </p:stCondLst>
                            <p:childTnLst>
                              <p:par>
                                <p:cTn id="24" presetID="22" presetClass="entr" presetSubtype="8" fill="hold" grpId="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50"/>
                            </p:stCondLst>
                            <p:childTnLst>
                              <p:par>
                                <p:cTn id="32" presetID="22" presetClass="entr" presetSubtype="1" fill="hold" grpId="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50"/>
                            </p:stCondLst>
                            <p:childTnLst>
                              <p:par>
                                <p:cTn id="36" presetID="22" presetClass="entr" presetSubtype="8" fill="hold" grpId="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50"/>
                            </p:stCondLst>
                            <p:childTnLst>
                              <p:par>
                                <p:cTn id="40" presetID="22" presetClass="entr" presetSubtype="8" fill="hold" grpId="1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50"/>
                            </p:stCondLst>
                            <p:childTnLst>
                              <p:par>
                                <p:cTn id="44" presetID="22" presetClass="entr" presetSubtype="4" fill="hold" grpId="11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22" presetClass="entr" presetSubtype="4" fill="hold" grpId="1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50"/>
                            </p:stCondLst>
                            <p:childTnLst>
                              <p:par>
                                <p:cTn id="52" presetID="1" presetClass="entr" presetSubtype="0" fill="hold" grpId="1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50"/>
                            </p:stCondLst>
                            <p:childTnLst>
                              <p:par>
                                <p:cTn id="55" presetID="22" presetClass="entr" presetSubtype="2" fill="hold" grpId="1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22" presetClass="entr" presetSubtype="2" fill="hold" grpId="1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50"/>
                            </p:stCondLst>
                            <p:childTnLst>
                              <p:par>
                                <p:cTn id="63" presetID="22" presetClass="entr" presetSubtype="8" fill="hold" grpId="1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150"/>
                            </p:stCondLst>
                            <p:childTnLst>
                              <p:par>
                                <p:cTn id="67" presetID="22" presetClass="entr" presetSubtype="8" fill="hold" grpId="1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50"/>
                            </p:stCondLst>
                            <p:childTnLst>
                              <p:par>
                                <p:cTn id="71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50"/>
                            </p:stCondLst>
                            <p:childTnLst>
                              <p:par>
                                <p:cTn id="74" presetID="22" presetClass="entr" presetSubtype="1" fill="hold" grpId="1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50"/>
                            </p:stCondLst>
                            <p:childTnLst>
                              <p:par>
                                <p:cTn id="78" presetID="22" presetClass="entr" presetSubtype="1" fill="hold" grpId="2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22" presetClass="entr" presetSubtype="1" fill="hold" grpId="21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950"/>
                            </p:stCondLst>
                            <p:childTnLst>
                              <p:par>
                                <p:cTn id="86" presetID="22" presetClass="entr" presetSubtype="8" fill="hold" grpId="2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150"/>
                            </p:stCondLst>
                            <p:childTnLst>
                              <p:par>
                                <p:cTn id="90" presetID="22" presetClass="entr" presetSubtype="8" fill="hold" grpId="2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350"/>
                            </p:stCondLst>
                            <p:childTnLst>
                              <p:par>
                                <p:cTn id="94" presetID="22" presetClass="entr" presetSubtype="8" fill="hold" grpId="2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50"/>
                            </p:stCondLst>
                            <p:childTnLst>
                              <p:par>
                                <p:cTn id="98" presetID="22" presetClass="entr" presetSubtype="8" fill="hold" grpId="2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22" presetClass="entr" presetSubtype="8" fill="hold" grpId="2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50"/>
                            </p:stCondLst>
                            <p:childTnLst>
                              <p:par>
                                <p:cTn id="106" presetID="1" presetClass="entr" presetSubtype="0" fill="hold" grpId="2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50"/>
                            </p:stCondLst>
                            <p:childTnLst>
                              <p:par>
                                <p:cTn id="109" presetID="22" presetClass="entr" presetSubtype="8" fill="hold" grpId="2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13" presetID="22" presetClass="entr" presetSubtype="8" fill="hold" grpId="2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4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22" animBg="1" advAuto="0"/>
      <p:bldP spid="294" grpId="7" animBg="1" advAuto="0"/>
      <p:bldP spid="297" grpId="6" animBg="1" advAuto="0"/>
      <p:bldP spid="300" grpId="29" animBg="1" advAuto="0"/>
      <p:bldP spid="303" grpId="28" animBg="1" advAuto="0"/>
      <p:bldP spid="306" grpId="27" animBg="1" advAuto="0"/>
      <p:bldP spid="309" grpId="26" animBg="1" advAuto="0"/>
      <p:bldP spid="312" grpId="25" animBg="1" advAuto="0"/>
      <p:bldP spid="315" grpId="12" animBg="1" advAuto="0"/>
      <p:bldP spid="318" grpId="21" animBg="1" advAuto="0"/>
      <p:bldP spid="321" grpId="20" animBg="1" advAuto="0"/>
      <p:bldP spid="322" grpId="16" animBg="1" advAuto="0"/>
      <p:bldP spid="325" grpId="15" animBg="1" advAuto="0"/>
      <p:bldP spid="328" grpId="14" animBg="1" advAuto="0"/>
      <p:bldP spid="331" grpId="11" animBg="1" advAuto="0"/>
      <p:bldP spid="332" grpId="17" animBg="1" advAuto="0"/>
      <p:bldP spid="336" grpId="4" animBg="1" advAuto="0"/>
      <p:bldP spid="339" grpId="8" animBg="1" advAuto="0"/>
      <p:bldP spid="340" grpId="13" animBg="1" advAuto="0"/>
      <p:bldP spid="343" grpId="19" animBg="1" advAuto="0"/>
      <p:bldP spid="346" grpId="24" animBg="1" advAuto="0"/>
      <p:bldP spid="347" grpId="23" animBg="1" advAuto="0"/>
      <p:bldP spid="351" grpId="5" animBg="1" advAuto="0"/>
      <p:bldP spid="354" grpId="9" animBg="1" advAuto="0"/>
      <p:bldP spid="355" grpId="18" animBg="1" advAuto="0"/>
      <p:bldP spid="358" grpId="10" animBg="1" advAuto="0"/>
      <p:bldP spid="334" grpId="2" animBg="1" advAuto="0"/>
      <p:bldP spid="335" grpId="1" animBg="1" advAuto="0"/>
      <p:bldP spid="348" grpId="3" animBg="1" advAuto="0"/>
      <p:bldP spid="74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9600" dirty="0">
                <a:solidFill>
                  <a:schemeClr val="bg1"/>
                </a:solidFill>
                <a:latin typeface="Wilson Hand" pitchFamily="2" charset="0"/>
              </a:rPr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11</a:t>
            </a:fld>
            <a:endParaRPr lang="uk-UA" dirty="0"/>
          </a:p>
        </p:txBody>
      </p:sp>
      <p:grpSp>
        <p:nvGrpSpPr>
          <p:cNvPr id="19" name="Group 18"/>
          <p:cNvGrpSpPr/>
          <p:nvPr/>
        </p:nvGrpSpPr>
        <p:grpSpPr>
          <a:xfrm>
            <a:off x="5272623" y="2431754"/>
            <a:ext cx="15799078" cy="9449212"/>
            <a:chOff x="1227511" y="1215877"/>
            <a:chExt cx="7899539" cy="4724606"/>
          </a:xfrm>
        </p:grpSpPr>
        <p:sp>
          <p:nvSpPr>
            <p:cNvPr id="13" name="Oval 12"/>
            <p:cNvSpPr/>
            <p:nvPr/>
          </p:nvSpPr>
          <p:spPr>
            <a:xfrm>
              <a:off x="3355941" y="2340435"/>
              <a:ext cx="2356701" cy="244981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765898" y="1215877"/>
              <a:ext cx="1601407" cy="1600200"/>
            </a:xfrm>
            <a:prstGeom prst="ellipse">
              <a:avLst/>
            </a:prstGeom>
            <a:solidFill>
              <a:srgbClr val="D02BB4"/>
            </a:solidFill>
            <a:scene3d>
              <a:camera prst="orthographicFront"/>
              <a:lightRig rig="threePt" dir="t"/>
            </a:scene3d>
            <a:sp3d extrusionH="69850">
              <a:bevelT/>
              <a:bevelB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>
                  <a:latin typeface="Century Gothic" pitchFamily="34" charset="0"/>
                </a:rPr>
                <a:t>Global Vendor Community</a:t>
              </a:r>
            </a:p>
            <a:p>
              <a:pPr algn="ctr"/>
              <a:r>
                <a:rPr lang="en-US" sz="2500" b="1" i="1" dirty="0">
                  <a:solidFill>
                    <a:schemeClr val="bg1">
                      <a:lumMod val="85000"/>
                    </a:schemeClr>
                  </a:solidFill>
                  <a:latin typeface="Century Gothic" pitchFamily="34" charset="0"/>
                </a:rPr>
                <a:t>(Find, Collaborate, Transact)</a:t>
              </a: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770088" y="4340283"/>
              <a:ext cx="1603823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Century Gothic" pitchFamily="34" charset="0"/>
                </a:rPr>
                <a:t>Micro-services Architecture</a:t>
              </a: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5334092" y="27822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latin typeface="Century Gothic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24111" y="1404563"/>
              <a:ext cx="203334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Support flex models</a:t>
              </a:r>
            </a:p>
            <a:p>
              <a:r>
                <a:rPr lang="en-US" sz="2400" dirty="0"/>
                <a:t>Externalize Supply Chain</a:t>
              </a:r>
            </a:p>
            <a:p>
              <a:r>
                <a:rPr lang="en-US" sz="2400" dirty="0" err="1"/>
                <a:t>Variabilize</a:t>
              </a:r>
              <a:r>
                <a:rPr lang="en-US" sz="2400" dirty="0"/>
                <a:t> Costs</a:t>
              </a:r>
            </a:p>
            <a:p>
              <a:r>
                <a:rPr lang="en-US" sz="2400" dirty="0"/>
                <a:t>(</a:t>
              </a:r>
              <a:r>
                <a:rPr lang="en-US" sz="2400" b="1" dirty="0"/>
                <a:t>beta: Dec 2018</a:t>
              </a:r>
              <a:r>
                <a:rPr lang="en-US" sz="2400" dirty="0"/>
                <a:t>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57814" y="3207736"/>
              <a:ext cx="216923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Predictive Scheduling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Forecast budget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Complete 60% planning before you begin planning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95399" y="4869863"/>
              <a:ext cx="252575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White label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Modular Services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3</a:t>
              </a:r>
              <a:r>
                <a:rPr lang="en-US" sz="2400" baseline="30000" dirty="0">
                  <a:solidFill>
                    <a:schemeClr val="bg1"/>
                  </a:solidFill>
                </a:rPr>
                <a:t>rd</a:t>
              </a:r>
              <a:r>
                <a:rPr lang="en-US" sz="2400" dirty="0">
                  <a:solidFill>
                    <a:schemeClr val="bg1"/>
                  </a:solidFill>
                </a:rPr>
                <a:t> Party Apps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Other verticals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788735" y="2824307"/>
              <a:ext cx="1521350" cy="151908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kern="1200" dirty="0">
                  <a:solidFill>
                    <a:schemeClr val="bg1"/>
                  </a:solidFill>
                  <a:latin typeface="Century Gothic" pitchFamily="34" charset="0"/>
                </a:rPr>
                <a:t>Teamium Platform</a:t>
              </a: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2167285" y="2824307"/>
              <a:ext cx="1603823" cy="16002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entury Gothic" pitchFamily="34" charset="0"/>
                </a:rPr>
                <a:t>Integrated Production Business</a:t>
              </a:r>
            </a:p>
            <a:p>
              <a:pPr algn="ctr"/>
              <a:r>
                <a:rPr lang="en-US" sz="2800" b="1" dirty="0">
                  <a:latin typeface="Century Gothic" pitchFamily="34" charset="0"/>
                </a:rPr>
                <a:t>Processes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27511" y="3311441"/>
              <a:ext cx="779220" cy="415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</a:rPr>
                <a:t>Available</a:t>
              </a:r>
            </a:p>
            <a:p>
              <a:r>
                <a:rPr lang="en-US" sz="2400" b="1" i="1" dirty="0">
                  <a:solidFill>
                    <a:schemeClr val="bg1"/>
                  </a:solidFill>
                </a:rPr>
                <a:t>Today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56551" y="3065221"/>
              <a:ext cx="1203447" cy="907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entury Gothic" pitchFamily="34" charset="0"/>
                </a:rPr>
                <a:t>Data Analytics, Artificial Intelligence</a:t>
              </a:r>
            </a:p>
          </p:txBody>
        </p:sp>
      </p:grpSp>
      <p:pic>
        <p:nvPicPr>
          <p:cNvPr id="21" name="Ligne de connexion" descr="Ligne de connexion">
            <a:extLst>
              <a:ext uri="{FF2B5EF4-FFF2-40B4-BE49-F238E27FC236}">
                <a16:creationId xmlns:a16="http://schemas.microsoft.com/office/drawing/2014/main" id="{455F0CF1-A307-444B-9E6F-4D570CB2D3F1}"/>
              </a:ext>
            </a:extLst>
          </p:cNvPr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227432">
            <a:off x="8203473" y="3807969"/>
            <a:ext cx="1280161" cy="581151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V Broadcasters"/>
          <p:cNvSpPr/>
          <p:nvPr/>
        </p:nvSpPr>
        <p:spPr>
          <a:xfrm>
            <a:off x="15129943" y="2956672"/>
            <a:ext cx="6609160" cy="1466051"/>
          </a:xfrm>
          <a:prstGeom prst="roundRect">
            <a:avLst>
              <a:gd name="adj" fmla="val 50000"/>
            </a:avLst>
          </a:prstGeom>
          <a:solidFill>
            <a:srgbClr val="FF5F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TV Broadcasters</a:t>
            </a:r>
          </a:p>
        </p:txBody>
      </p:sp>
      <p:sp>
        <p:nvSpPr>
          <p:cNvPr id="366" name="News Channels"/>
          <p:cNvSpPr/>
          <p:nvPr/>
        </p:nvSpPr>
        <p:spPr>
          <a:xfrm>
            <a:off x="15132753" y="4679378"/>
            <a:ext cx="6603539" cy="1463345"/>
          </a:xfrm>
          <a:prstGeom prst="roundRect">
            <a:avLst>
              <a:gd name="adj" fmla="val 50000"/>
            </a:avLst>
          </a:prstGeom>
          <a:solidFill>
            <a:srgbClr val="E63B7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News Channels</a:t>
            </a:r>
          </a:p>
        </p:txBody>
      </p:sp>
      <p:sp>
        <p:nvSpPr>
          <p:cNvPr id="367" name="Production Firms"/>
          <p:cNvSpPr/>
          <p:nvPr/>
        </p:nvSpPr>
        <p:spPr>
          <a:xfrm>
            <a:off x="15192021" y="6399377"/>
            <a:ext cx="6604001" cy="1460501"/>
          </a:xfrm>
          <a:prstGeom prst="roundRect">
            <a:avLst>
              <a:gd name="adj" fmla="val 50000"/>
            </a:avLst>
          </a:prstGeom>
          <a:solidFill>
            <a:srgbClr val="C1207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Production Firms</a:t>
            </a:r>
          </a:p>
        </p:txBody>
      </p:sp>
      <p:sp>
        <p:nvSpPr>
          <p:cNvPr id="368" name="Live Sports"/>
          <p:cNvSpPr/>
          <p:nvPr/>
        </p:nvSpPr>
        <p:spPr>
          <a:xfrm>
            <a:off x="15189441" y="8116533"/>
            <a:ext cx="6609161" cy="1387145"/>
          </a:xfrm>
          <a:prstGeom prst="roundRect">
            <a:avLst>
              <a:gd name="adj" fmla="val 50000"/>
            </a:avLst>
          </a:prstGeom>
          <a:solidFill>
            <a:srgbClr val="BD1D0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Live Sports</a:t>
            </a:r>
            <a:r>
              <a:rPr lang="en-US" dirty="0"/>
              <a:t>/Events</a:t>
            </a:r>
            <a:endParaRPr dirty="0"/>
          </a:p>
        </p:txBody>
      </p:sp>
      <p:sp>
        <p:nvSpPr>
          <p:cNvPr id="369" name="Ad/PR Agencies"/>
          <p:cNvSpPr/>
          <p:nvPr/>
        </p:nvSpPr>
        <p:spPr>
          <a:xfrm>
            <a:off x="15189441" y="9836532"/>
            <a:ext cx="6609161" cy="1387146"/>
          </a:xfrm>
          <a:prstGeom prst="roundRect">
            <a:avLst>
              <a:gd name="adj" fmla="val 50000"/>
            </a:avLst>
          </a:prstGeom>
          <a:solidFill>
            <a:srgbClr val="8E1D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Ad Agencies</a:t>
            </a:r>
          </a:p>
        </p:txBody>
      </p:sp>
      <p:sp>
        <p:nvSpPr>
          <p:cNvPr id="370" name="Teamium’s Target Markets"/>
          <p:cNvSpPr txBox="1">
            <a:spLocks noGrp="1"/>
          </p:cNvSpPr>
          <p:nvPr>
            <p:ph type="title" idx="4294967295"/>
          </p:nvPr>
        </p:nvSpPr>
        <p:spPr>
          <a:xfrm>
            <a:off x="1625600" y="592544"/>
            <a:ext cx="16180264" cy="2286000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ts val="16700"/>
              </a:lnSpc>
              <a:defRPr sz="10000"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r>
              <a:rPr dirty="0"/>
              <a:t>Target Markets</a:t>
            </a:r>
          </a:p>
        </p:txBody>
      </p:sp>
      <p:sp>
        <p:nvSpPr>
          <p:cNvPr id="3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81DC4-CE89-45B4-B619-3AB9DC1F9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2878544"/>
            <a:ext cx="10607040" cy="947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664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 advAuto="0"/>
      <p:bldP spid="366" grpId="0" animBg="1" advAuto="0"/>
      <p:bldP spid="367" grpId="0" animBg="1" advAuto="0"/>
      <p:bldP spid="368" grpId="0" animBg="1" advAuto="0"/>
      <p:bldP spid="369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Cercle" descr="Cerc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5733" y="3375671"/>
            <a:ext cx="8692291" cy="8692291"/>
          </a:xfrm>
          <a:prstGeom prst="rect">
            <a:avLst/>
          </a:prstGeom>
          <a:effectLst>
            <a:outerShdw blurRad="647700" rotWithShape="0">
              <a:srgbClr val="000000">
                <a:alpha val="75000"/>
              </a:srgbClr>
            </a:outerShdw>
          </a:effectLst>
        </p:spPr>
      </p:pic>
      <p:grpSp>
        <p:nvGrpSpPr>
          <p:cNvPr id="376" name="Cercle"/>
          <p:cNvGrpSpPr/>
          <p:nvPr/>
        </p:nvGrpSpPr>
        <p:grpSpPr>
          <a:xfrm>
            <a:off x="5557457" y="5735619"/>
            <a:ext cx="6348844" cy="6348844"/>
            <a:chOff x="0" y="0"/>
            <a:chExt cx="6348842" cy="6348842"/>
          </a:xfrm>
        </p:grpSpPr>
        <p:sp>
          <p:nvSpPr>
            <p:cNvPr id="375" name="Cercle"/>
            <p:cNvSpPr/>
            <p:nvPr/>
          </p:nvSpPr>
          <p:spPr>
            <a:xfrm>
              <a:off x="25400" y="25400"/>
              <a:ext cx="6298043" cy="6298043"/>
            </a:xfrm>
            <a:prstGeom prst="ellipse">
              <a:avLst/>
            </a:prstGeom>
            <a:solidFill>
              <a:srgbClr val="8EB579"/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374" name="Cercle" descr="Cercl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8843" cy="6348843"/>
            </a:xfrm>
            <a:prstGeom prst="rect">
              <a:avLst/>
            </a:prstGeom>
            <a:effectLst/>
          </p:spPr>
        </p:pic>
      </p:grpSp>
      <p:pic>
        <p:nvPicPr>
          <p:cNvPr id="377" name="Ovale" descr="Oval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0971" y="7911563"/>
            <a:ext cx="4201816" cy="4181799"/>
          </a:xfrm>
          <a:prstGeom prst="rect">
            <a:avLst/>
          </a:prstGeom>
          <a:effectLst>
            <a:outerShdw blurRad="647700" rotWithShape="0">
              <a:srgbClr val="000000">
                <a:alpha val="75000"/>
              </a:srgbClr>
            </a:outerShdw>
          </a:effectLst>
        </p:spPr>
      </p:pic>
      <p:sp>
        <p:nvSpPr>
          <p:cNvPr id="378" name="$282 billion…"/>
          <p:cNvSpPr txBox="1"/>
          <p:nvPr/>
        </p:nvSpPr>
        <p:spPr>
          <a:xfrm>
            <a:off x="6322947" y="3622261"/>
            <a:ext cx="481786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sz="4500" b="1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$282 billion</a:t>
            </a:r>
          </a:p>
          <a:p>
            <a:pPr defTabSz="457200">
              <a:lnSpc>
                <a:spcPts val="5000"/>
              </a:lnSpc>
              <a:defRPr sz="27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Media, Sports,</a:t>
            </a:r>
          </a:p>
          <a:p>
            <a:pPr defTabSz="457200">
              <a:lnSpc>
                <a:spcPts val="5000"/>
              </a:lnSpc>
              <a:defRPr sz="270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>
                <a:solidFill>
                  <a:srgbClr val="424242"/>
                </a:solidFill>
              </a:rPr>
              <a:t>Entertainment Industries (US</a:t>
            </a:r>
            <a:r>
              <a:rPr dirty="0"/>
              <a:t>)</a:t>
            </a:r>
          </a:p>
        </p:txBody>
      </p:sp>
      <p:pic>
        <p:nvPicPr>
          <p:cNvPr id="388" name="Ligne de connexion" descr="Ligne de connexion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90464" y="10516205"/>
            <a:ext cx="3483090" cy="1305900"/>
          </a:xfrm>
          <a:prstGeom prst="rect">
            <a:avLst/>
          </a:prstGeom>
        </p:spPr>
      </p:pic>
      <p:sp>
        <p:nvSpPr>
          <p:cNvPr id="380" name="$51 billion…"/>
          <p:cNvSpPr txBox="1"/>
          <p:nvPr/>
        </p:nvSpPr>
        <p:spPr>
          <a:xfrm>
            <a:off x="6156088" y="5992932"/>
            <a:ext cx="5151578" cy="185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sz="4500" b="1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$51 billion</a:t>
            </a:r>
          </a:p>
          <a:p>
            <a:pPr defTabSz="457200">
              <a:lnSpc>
                <a:spcPts val="3900"/>
              </a:lnSpc>
              <a:spcBef>
                <a:spcPts val="600"/>
              </a:spcBef>
              <a:defRPr sz="24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Est. annual spend on </a:t>
            </a:r>
          </a:p>
          <a:p>
            <a:pPr defTabSz="457200">
              <a:lnSpc>
                <a:spcPts val="3900"/>
              </a:lnSpc>
              <a:spcBef>
                <a:spcPts val="600"/>
              </a:spcBef>
              <a:defRPr sz="24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Production equipment and services</a:t>
            </a:r>
            <a:endParaRPr sz="1200" dirty="0"/>
          </a:p>
        </p:txBody>
      </p:sp>
      <p:sp>
        <p:nvSpPr>
          <p:cNvPr id="381" name="$7 billion…"/>
          <p:cNvSpPr txBox="1"/>
          <p:nvPr/>
        </p:nvSpPr>
        <p:spPr>
          <a:xfrm>
            <a:off x="6980598" y="8810385"/>
            <a:ext cx="3502562" cy="225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sz="45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$7 billion</a:t>
            </a:r>
          </a:p>
          <a:p>
            <a:pPr defTabSz="457200">
              <a:lnSpc>
                <a:spcPts val="4600"/>
              </a:lnSpc>
              <a:defRPr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 err="1"/>
              <a:t>U.S.</a:t>
            </a:r>
            <a:r>
              <a:rPr dirty="0" err="1"/>
              <a:t>Addressable</a:t>
            </a:r>
            <a:r>
              <a:rPr dirty="0"/>
              <a:t> market </a:t>
            </a:r>
          </a:p>
          <a:p>
            <a:pPr defTabSz="457200">
              <a:lnSpc>
                <a:spcPts val="4600"/>
              </a:lnSpc>
              <a:defRPr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$18bn worldwide</a:t>
            </a:r>
            <a:endParaRPr sz="1200" dirty="0"/>
          </a:p>
        </p:txBody>
      </p:sp>
      <p:sp>
        <p:nvSpPr>
          <p:cNvPr id="382" name="5,6%…"/>
          <p:cNvSpPr txBox="1"/>
          <p:nvPr/>
        </p:nvSpPr>
        <p:spPr>
          <a:xfrm>
            <a:off x="13944176" y="8228473"/>
            <a:ext cx="2140459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sz="6000" b="1">
                <a:solidFill>
                  <a:srgbClr val="7FB706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5,6% </a:t>
            </a:r>
          </a:p>
          <a:p>
            <a:pPr algn="l" defTabSz="825500">
              <a:defRPr sz="4000">
                <a:solidFill>
                  <a:srgbClr val="7FB706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Growth</a:t>
            </a:r>
          </a:p>
          <a:p>
            <a:pPr algn="l" defTabSz="825500">
              <a:defRPr sz="4000">
                <a:solidFill>
                  <a:srgbClr val="7FB706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Rate</a:t>
            </a:r>
          </a:p>
        </p:txBody>
      </p:sp>
      <p:sp>
        <p:nvSpPr>
          <p:cNvPr id="383" name="165k…"/>
          <p:cNvSpPr/>
          <p:nvPr/>
        </p:nvSpPr>
        <p:spPr>
          <a:xfrm>
            <a:off x="18533533" y="2013555"/>
            <a:ext cx="2758137" cy="2758137"/>
          </a:xfrm>
          <a:prstGeom prst="roundRect">
            <a:avLst>
              <a:gd name="adj" fmla="val 15000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7000"/>
            </a:pPr>
            <a:r>
              <a:t>165k</a:t>
            </a:r>
          </a:p>
          <a:p>
            <a:pPr defTabSz="825500">
              <a:defRPr sz="5700">
                <a:latin typeface="Raleway"/>
                <a:ea typeface="Raleway"/>
                <a:cs typeface="Raleway"/>
                <a:sym typeface="Raleway"/>
              </a:defRPr>
            </a:pPr>
            <a:r>
              <a:t>Firms</a:t>
            </a:r>
          </a:p>
        </p:txBody>
      </p:sp>
      <p:sp>
        <p:nvSpPr>
          <p:cNvPr id="384" name="5…"/>
          <p:cNvSpPr/>
          <p:nvPr/>
        </p:nvSpPr>
        <p:spPr>
          <a:xfrm>
            <a:off x="18533533" y="5626705"/>
            <a:ext cx="2758137" cy="2758137"/>
          </a:xfrm>
          <a:prstGeom prst="roundRect">
            <a:avLst>
              <a:gd name="adj" fmla="val 15000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5 </a:t>
            </a:r>
          </a:p>
          <a:p>
            <a:pPr>
              <a:defRPr sz="6100"/>
            </a:pPr>
            <a:r>
              <a:rPr sz="3100"/>
              <a:t>million</a:t>
            </a:r>
          </a:p>
          <a:p>
            <a:pPr defTabSz="825500">
              <a:defRPr sz="5700">
                <a:latin typeface="Raleway"/>
                <a:ea typeface="Raleway"/>
                <a:cs typeface="Raleway"/>
                <a:sym typeface="Raleway"/>
              </a:defRPr>
            </a:pPr>
            <a:r>
              <a:rPr sz="3100"/>
              <a:t>Freelancers</a:t>
            </a:r>
          </a:p>
        </p:txBody>
      </p:sp>
      <p:sp>
        <p:nvSpPr>
          <p:cNvPr id="385" name="880k…"/>
          <p:cNvSpPr/>
          <p:nvPr/>
        </p:nvSpPr>
        <p:spPr>
          <a:xfrm>
            <a:off x="18533533" y="9239855"/>
            <a:ext cx="2758137" cy="2758137"/>
          </a:xfrm>
          <a:prstGeom prst="roundRect">
            <a:avLst>
              <a:gd name="adj" fmla="val 15000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880k </a:t>
            </a:r>
          </a:p>
          <a:p>
            <a:pPr>
              <a:defRPr sz="6100"/>
            </a:pPr>
            <a:endParaRPr sz="3100"/>
          </a:p>
          <a:p>
            <a:pPr defTabSz="825500">
              <a:defRPr sz="5700">
                <a:latin typeface="Raleway"/>
                <a:ea typeface="Raleway"/>
                <a:cs typeface="Raleway"/>
                <a:sym typeface="Raleway"/>
              </a:defRPr>
            </a:pPr>
            <a:r>
              <a:rPr sz="3100"/>
              <a:t>Employee</a:t>
            </a:r>
          </a:p>
        </p:txBody>
      </p:sp>
      <p:sp>
        <p:nvSpPr>
          <p:cNvPr id="386" name="Market size"/>
          <p:cNvSpPr txBox="1">
            <a:spLocks noGrp="1"/>
          </p:cNvSpPr>
          <p:nvPr>
            <p:ph type="title" idx="4294967295"/>
          </p:nvPr>
        </p:nvSpPr>
        <p:spPr>
          <a:xfrm>
            <a:off x="1625600" y="749300"/>
            <a:ext cx="16180264" cy="2286000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ts val="16700"/>
              </a:lnSpc>
              <a:defRPr sz="10000"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r>
              <a:t>Market size</a:t>
            </a:r>
          </a:p>
        </p:txBody>
      </p:sp>
      <p:sp>
        <p:nvSpPr>
          <p:cNvPr id="38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Business Model"/>
          <p:cNvSpPr txBox="1"/>
          <p:nvPr/>
        </p:nvSpPr>
        <p:spPr>
          <a:xfrm>
            <a:off x="1582221" y="569780"/>
            <a:ext cx="16180264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77500" lnSpcReduction="20000"/>
          </a:bodyPr>
          <a:lstStyle/>
          <a:p>
            <a:pPr lvl="1" algn="l" defTabSz="457200">
              <a:lnSpc>
                <a:spcPts val="16700"/>
              </a:lnSpc>
              <a:defRPr sz="10000">
                <a:solidFill>
                  <a:srgbClr val="000000"/>
                </a:solidFill>
                <a:latin typeface="Wilson Hand"/>
                <a:ea typeface="Wilson Hand"/>
                <a:cs typeface="Wilson Hand"/>
                <a:sym typeface="Wilson Hand"/>
              </a:defRPr>
            </a:pPr>
            <a:r>
              <a:rPr lang="en-US" dirty="0"/>
              <a:t>SaaS </a:t>
            </a:r>
            <a:r>
              <a:rPr dirty="0"/>
              <a:t>Business Model</a:t>
            </a:r>
            <a:r>
              <a:rPr lang="en-US" dirty="0"/>
              <a:t> and Market Segments</a:t>
            </a:r>
            <a:endParaRPr dirty="0"/>
          </a:p>
        </p:txBody>
      </p:sp>
      <p:sp>
        <p:nvSpPr>
          <p:cNvPr id="392" name="Rectangle aux angles arrondis"/>
          <p:cNvSpPr/>
          <p:nvPr/>
        </p:nvSpPr>
        <p:spPr>
          <a:xfrm>
            <a:off x="2536643" y="4270098"/>
            <a:ext cx="4510129" cy="6425893"/>
          </a:xfrm>
          <a:prstGeom prst="roundRect">
            <a:avLst>
              <a:gd name="adj" fmla="val 2968"/>
            </a:avLst>
          </a:prstGeom>
          <a:ln w="25400">
            <a:solidFill>
              <a:srgbClr val="5E5E5E">
                <a:alpha val="5629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3" name="Rectangle aux angles arrondis"/>
          <p:cNvSpPr/>
          <p:nvPr/>
        </p:nvSpPr>
        <p:spPr>
          <a:xfrm>
            <a:off x="9770919" y="4270098"/>
            <a:ext cx="4510130" cy="6425893"/>
          </a:xfrm>
          <a:prstGeom prst="roundRect">
            <a:avLst>
              <a:gd name="adj" fmla="val 2968"/>
            </a:avLst>
          </a:prstGeom>
          <a:ln w="25400">
            <a:solidFill>
              <a:srgbClr val="5E5E5E">
                <a:alpha val="5629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4" name="Rectangle aux angles arrondis"/>
          <p:cNvSpPr/>
          <p:nvPr/>
        </p:nvSpPr>
        <p:spPr>
          <a:xfrm>
            <a:off x="16798720" y="4270098"/>
            <a:ext cx="4510130" cy="6425893"/>
          </a:xfrm>
          <a:prstGeom prst="roundRect">
            <a:avLst>
              <a:gd name="adj" fmla="val 2968"/>
            </a:avLst>
          </a:prstGeom>
          <a:ln w="25400">
            <a:solidFill>
              <a:srgbClr val="5E5E5E">
                <a:alpha val="5629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6" name="Cercle"/>
          <p:cNvSpPr/>
          <p:nvPr/>
        </p:nvSpPr>
        <p:spPr>
          <a:xfrm>
            <a:off x="3934457" y="3575459"/>
            <a:ext cx="1714501" cy="1714501"/>
          </a:xfrm>
          <a:prstGeom prst="ellipse">
            <a:avLst/>
          </a:prstGeom>
          <a:solidFill>
            <a:srgbClr val="404C55"/>
          </a:solidFill>
          <a:ln w="38100">
            <a:solidFill>
              <a:srgbClr val="FFDB2C"/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7" name="+100"/>
          <p:cNvSpPr txBox="1"/>
          <p:nvPr/>
        </p:nvSpPr>
        <p:spPr>
          <a:xfrm>
            <a:off x="3926062" y="4099801"/>
            <a:ext cx="1731291" cy="6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ct val="2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200" spc="0" baseline="-3846">
                <a:solidFill>
                  <a:srgbClr val="FFDB2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+100</a:t>
            </a:r>
          </a:p>
        </p:txBody>
      </p:sp>
      <p:sp>
        <p:nvSpPr>
          <p:cNvPr id="398" name="Cercle"/>
          <p:cNvSpPr/>
          <p:nvPr/>
        </p:nvSpPr>
        <p:spPr>
          <a:xfrm>
            <a:off x="11168733" y="3575459"/>
            <a:ext cx="1714501" cy="1714501"/>
          </a:xfrm>
          <a:prstGeom prst="ellipse">
            <a:avLst/>
          </a:prstGeom>
          <a:solidFill>
            <a:srgbClr val="404C55"/>
          </a:solidFill>
          <a:ln w="38100">
            <a:solidFill>
              <a:srgbClr val="74F07A"/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9" name="20"/>
          <p:cNvSpPr txBox="1"/>
          <p:nvPr/>
        </p:nvSpPr>
        <p:spPr>
          <a:xfrm>
            <a:off x="11149683" y="4099801"/>
            <a:ext cx="1752602" cy="6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ct val="2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200" spc="468" baseline="-3846">
                <a:solidFill>
                  <a:srgbClr val="74F07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t>20</a:t>
            </a:r>
          </a:p>
        </p:txBody>
      </p:sp>
      <p:sp>
        <p:nvSpPr>
          <p:cNvPr id="400" name="Cercle"/>
          <p:cNvSpPr/>
          <p:nvPr/>
        </p:nvSpPr>
        <p:spPr>
          <a:xfrm>
            <a:off x="18196535" y="3581426"/>
            <a:ext cx="1714501" cy="1714501"/>
          </a:xfrm>
          <a:prstGeom prst="ellipse">
            <a:avLst/>
          </a:prstGeom>
          <a:solidFill>
            <a:srgbClr val="404C55"/>
          </a:solidFill>
          <a:ln w="38100">
            <a:solidFill>
              <a:srgbClr val="42FBC5"/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1" name="5"/>
          <p:cNvSpPr txBox="1"/>
          <p:nvPr/>
        </p:nvSpPr>
        <p:spPr>
          <a:xfrm>
            <a:off x="18042784" y="4105768"/>
            <a:ext cx="1978460" cy="6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ct val="2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200" spc="520" baseline="-3846">
                <a:solidFill>
                  <a:srgbClr val="42FBC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t>5</a:t>
            </a:r>
          </a:p>
        </p:txBody>
      </p:sp>
      <p:sp>
        <p:nvSpPr>
          <p:cNvPr id="404" name="TV Network…"/>
          <p:cNvSpPr txBox="1"/>
          <p:nvPr/>
        </p:nvSpPr>
        <p:spPr>
          <a:xfrm>
            <a:off x="2628016" y="5588819"/>
            <a:ext cx="4431456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584200">
              <a:defRPr sz="3600"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TV Network</a:t>
            </a:r>
          </a:p>
          <a:p>
            <a:pPr defTabSz="584200">
              <a:defRPr sz="3600"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Production Studio</a:t>
            </a:r>
          </a:p>
        </p:txBody>
      </p:sp>
      <p:sp>
        <p:nvSpPr>
          <p:cNvPr id="405" name="Semi Pro"/>
          <p:cNvSpPr txBox="1"/>
          <p:nvPr/>
        </p:nvSpPr>
        <p:spPr>
          <a:xfrm>
            <a:off x="10261389" y="5588819"/>
            <a:ext cx="3529191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defTabSz="584200">
              <a:defRPr sz="3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Semi Pro</a:t>
            </a:r>
          </a:p>
        </p:txBody>
      </p:sp>
      <p:sp>
        <p:nvSpPr>
          <p:cNvPr id="406" name="Pro"/>
          <p:cNvSpPr txBox="1"/>
          <p:nvPr/>
        </p:nvSpPr>
        <p:spPr>
          <a:xfrm>
            <a:off x="17300075" y="5530474"/>
            <a:ext cx="3529191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defTabSz="584200">
              <a:defRPr sz="3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</a:t>
            </a:r>
          </a:p>
        </p:txBody>
      </p:sp>
      <p:sp>
        <p:nvSpPr>
          <p:cNvPr id="407" name="VAR / Direct Sales"/>
          <p:cNvSpPr txBox="1"/>
          <p:nvPr/>
        </p:nvSpPr>
        <p:spPr>
          <a:xfrm>
            <a:off x="2889009" y="8055000"/>
            <a:ext cx="380539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defTabSz="584200">
              <a:lnSpc>
                <a:spcPct val="110000"/>
              </a:lnSpc>
              <a:defRPr sz="240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VAR / Direct Sales</a:t>
            </a:r>
          </a:p>
        </p:txBody>
      </p:sp>
      <p:sp>
        <p:nvSpPr>
          <p:cNvPr id="408" name="Ligne"/>
          <p:cNvSpPr/>
          <p:nvPr/>
        </p:nvSpPr>
        <p:spPr>
          <a:xfrm>
            <a:off x="4300519" y="7502094"/>
            <a:ext cx="982377" cy="1"/>
          </a:xfrm>
          <a:prstGeom prst="line">
            <a:avLst/>
          </a:prstGeom>
          <a:ln w="25400">
            <a:solidFill>
              <a:srgbClr val="A6AAA9">
                <a:alpha val="8356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584200">
              <a:lnSpc>
                <a:spcPct val="110000"/>
              </a:lnSpc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9" name="$24"/>
          <p:cNvSpPr txBox="1"/>
          <p:nvPr/>
        </p:nvSpPr>
        <p:spPr>
          <a:xfrm>
            <a:off x="11294519" y="6351184"/>
            <a:ext cx="1462930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6400" spc="-12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$24</a:t>
            </a:r>
          </a:p>
        </p:txBody>
      </p:sp>
      <p:sp>
        <p:nvSpPr>
          <p:cNvPr id="410" name="$52"/>
          <p:cNvSpPr txBox="1"/>
          <p:nvPr/>
        </p:nvSpPr>
        <p:spPr>
          <a:xfrm>
            <a:off x="18300549" y="6351184"/>
            <a:ext cx="1462930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6400" spc="-12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$52</a:t>
            </a:r>
          </a:p>
        </p:txBody>
      </p:sp>
      <p:grpSp>
        <p:nvGrpSpPr>
          <p:cNvPr id="414" name="Groupe"/>
          <p:cNvGrpSpPr/>
          <p:nvPr/>
        </p:nvGrpSpPr>
        <p:grpSpPr>
          <a:xfrm>
            <a:off x="2827564" y="9538434"/>
            <a:ext cx="3928288" cy="832845"/>
            <a:chOff x="0" y="0"/>
            <a:chExt cx="3928286" cy="832843"/>
          </a:xfrm>
        </p:grpSpPr>
        <p:sp>
          <p:nvSpPr>
            <p:cNvPr id="412" name="Rectangle aux angles arrondis"/>
            <p:cNvSpPr/>
            <p:nvPr/>
          </p:nvSpPr>
          <p:spPr>
            <a:xfrm>
              <a:off x="0" y="0"/>
              <a:ext cx="3928286" cy="832843"/>
            </a:xfrm>
            <a:prstGeom prst="roundRect">
              <a:avLst>
                <a:gd name="adj" fmla="val 7189"/>
              </a:avLst>
            </a:prstGeom>
            <a:solidFill>
              <a:srgbClr val="5A6B7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13" name="Enterprise"/>
            <p:cNvSpPr txBox="1"/>
            <p:nvPr/>
          </p:nvSpPr>
          <p:spPr>
            <a:xfrm>
              <a:off x="642469" y="31510"/>
              <a:ext cx="2643350" cy="76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584200">
                <a:lnSpc>
                  <a:spcPct val="110000"/>
                </a:lnSpc>
                <a:defRPr sz="36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sz="4000" b="1" dirty="0"/>
                <a:t>Enterprise</a:t>
              </a:r>
            </a:p>
          </p:txBody>
        </p:sp>
      </p:grpSp>
      <p:sp>
        <p:nvSpPr>
          <p:cNvPr id="415" name="Local TV…"/>
          <p:cNvSpPr txBox="1"/>
          <p:nvPr/>
        </p:nvSpPr>
        <p:spPr>
          <a:xfrm>
            <a:off x="9810257" y="5563419"/>
            <a:ext cx="4431455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584200">
              <a:defRPr sz="3600"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Local TV</a:t>
            </a:r>
          </a:p>
          <a:p>
            <a:pPr defTabSz="584200">
              <a:defRPr sz="3600"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Ad Agenc</a:t>
            </a:r>
            <a:r>
              <a:rPr lang="en-US" dirty="0"/>
              <a:t>ies</a:t>
            </a:r>
            <a:endParaRPr dirty="0"/>
          </a:p>
        </p:txBody>
      </p:sp>
      <p:sp>
        <p:nvSpPr>
          <p:cNvPr id="416" name="VAR / Direct Sales"/>
          <p:cNvSpPr txBox="1"/>
          <p:nvPr/>
        </p:nvSpPr>
        <p:spPr>
          <a:xfrm>
            <a:off x="10071249" y="8001025"/>
            <a:ext cx="3805398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defTabSz="584200">
              <a:lnSpc>
                <a:spcPct val="110000"/>
              </a:lnSpc>
              <a:defRPr sz="240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VAR / Direct Sales</a:t>
            </a:r>
          </a:p>
        </p:txBody>
      </p:sp>
      <p:sp>
        <p:nvSpPr>
          <p:cNvPr id="417" name="Ligne"/>
          <p:cNvSpPr/>
          <p:nvPr/>
        </p:nvSpPr>
        <p:spPr>
          <a:xfrm>
            <a:off x="11482759" y="7476694"/>
            <a:ext cx="982377" cy="1"/>
          </a:xfrm>
          <a:prstGeom prst="line">
            <a:avLst/>
          </a:prstGeom>
          <a:ln w="25400">
            <a:solidFill>
              <a:srgbClr val="A6AAA9">
                <a:alpha val="8356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584200">
              <a:lnSpc>
                <a:spcPct val="110000"/>
              </a:lnSpc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20" name="Groupe"/>
          <p:cNvGrpSpPr/>
          <p:nvPr/>
        </p:nvGrpSpPr>
        <p:grpSpPr>
          <a:xfrm>
            <a:off x="10009804" y="9513034"/>
            <a:ext cx="3928288" cy="832845"/>
            <a:chOff x="0" y="0"/>
            <a:chExt cx="3928286" cy="832843"/>
          </a:xfrm>
        </p:grpSpPr>
        <p:sp>
          <p:nvSpPr>
            <p:cNvPr id="418" name="Rectangle aux angles arrondis"/>
            <p:cNvSpPr/>
            <p:nvPr/>
          </p:nvSpPr>
          <p:spPr>
            <a:xfrm>
              <a:off x="0" y="0"/>
              <a:ext cx="3928286" cy="832843"/>
            </a:xfrm>
            <a:prstGeom prst="roundRect">
              <a:avLst>
                <a:gd name="adj" fmla="val 7189"/>
              </a:avLst>
            </a:prstGeom>
            <a:solidFill>
              <a:srgbClr val="5A6B7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19" name="Professional"/>
            <p:cNvSpPr txBox="1"/>
            <p:nvPr/>
          </p:nvSpPr>
          <p:spPr>
            <a:xfrm>
              <a:off x="438887" y="31510"/>
              <a:ext cx="3050512" cy="76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584200">
                <a:lnSpc>
                  <a:spcPct val="110000"/>
                </a:lnSpc>
                <a:defRPr sz="36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sz="4000" b="1" dirty="0"/>
                <a:t>Professional</a:t>
              </a:r>
            </a:p>
          </p:txBody>
        </p:sp>
      </p:grpSp>
      <p:sp>
        <p:nvSpPr>
          <p:cNvPr id="421" name="Service Providers…"/>
          <p:cNvSpPr txBox="1"/>
          <p:nvPr/>
        </p:nvSpPr>
        <p:spPr>
          <a:xfrm>
            <a:off x="16838057" y="5538019"/>
            <a:ext cx="4431456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584200">
              <a:defRPr sz="3600"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Service Providers</a:t>
            </a:r>
          </a:p>
          <a:p>
            <a:pPr defTabSz="584200">
              <a:defRPr sz="3600"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Content creators</a:t>
            </a:r>
          </a:p>
        </p:txBody>
      </p:sp>
      <p:sp>
        <p:nvSpPr>
          <p:cNvPr id="422" name="Digital Marketing…"/>
          <p:cNvSpPr txBox="1"/>
          <p:nvPr/>
        </p:nvSpPr>
        <p:spPr>
          <a:xfrm>
            <a:off x="17099050" y="7861325"/>
            <a:ext cx="3805398" cy="916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584200">
              <a:lnSpc>
                <a:spcPct val="110000"/>
              </a:lnSpc>
              <a:defRPr sz="240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Digital Marketing</a:t>
            </a:r>
          </a:p>
          <a:p>
            <a:pPr defTabSz="584200">
              <a:lnSpc>
                <a:spcPct val="110000"/>
              </a:lnSpc>
              <a:defRPr sz="240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Inside Sales</a:t>
            </a:r>
          </a:p>
        </p:txBody>
      </p:sp>
      <p:sp>
        <p:nvSpPr>
          <p:cNvPr id="423" name="Ligne"/>
          <p:cNvSpPr/>
          <p:nvPr/>
        </p:nvSpPr>
        <p:spPr>
          <a:xfrm>
            <a:off x="18510560" y="7451294"/>
            <a:ext cx="982377" cy="1"/>
          </a:xfrm>
          <a:prstGeom prst="line">
            <a:avLst/>
          </a:prstGeom>
          <a:ln w="25400">
            <a:solidFill>
              <a:srgbClr val="A6AAA9">
                <a:alpha val="83563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584200">
              <a:lnSpc>
                <a:spcPct val="110000"/>
              </a:lnSpc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26" name="Groupe"/>
          <p:cNvGrpSpPr/>
          <p:nvPr/>
        </p:nvGrpSpPr>
        <p:grpSpPr>
          <a:xfrm>
            <a:off x="17037605" y="9487634"/>
            <a:ext cx="3928287" cy="832845"/>
            <a:chOff x="0" y="0"/>
            <a:chExt cx="3928286" cy="832843"/>
          </a:xfrm>
        </p:grpSpPr>
        <p:sp>
          <p:nvSpPr>
            <p:cNvPr id="424" name="Rectangle aux angles arrondis"/>
            <p:cNvSpPr/>
            <p:nvPr/>
          </p:nvSpPr>
          <p:spPr>
            <a:xfrm>
              <a:off x="0" y="0"/>
              <a:ext cx="3928286" cy="832843"/>
            </a:xfrm>
            <a:prstGeom prst="roundRect">
              <a:avLst>
                <a:gd name="adj" fmla="val 7189"/>
              </a:avLst>
            </a:prstGeom>
            <a:solidFill>
              <a:srgbClr val="5A6B7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25" name="Team"/>
            <p:cNvSpPr txBox="1"/>
            <p:nvPr/>
          </p:nvSpPr>
          <p:spPr>
            <a:xfrm>
              <a:off x="1230770" y="31510"/>
              <a:ext cx="1466747" cy="76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584200">
                <a:lnSpc>
                  <a:spcPct val="110000"/>
                </a:lnSpc>
                <a:defRPr sz="36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sz="4000" b="1" dirty="0"/>
                <a:t>Team</a:t>
              </a:r>
            </a:p>
          </p:txBody>
        </p:sp>
      </p:grpSp>
      <p:sp>
        <p:nvSpPr>
          <p:cNvPr id="433" name="Per user per month subscription fee"/>
          <p:cNvSpPr txBox="1"/>
          <p:nvPr/>
        </p:nvSpPr>
        <p:spPr>
          <a:xfrm>
            <a:off x="4670526" y="11172208"/>
            <a:ext cx="1482241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584200">
              <a:defRPr sz="36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rPr sz="6000" dirty="0"/>
              <a:t>Per user per month </a:t>
            </a:r>
            <a:r>
              <a:rPr lang="en-US" sz="6000" dirty="0"/>
              <a:t>recurring license</a:t>
            </a:r>
            <a:r>
              <a:rPr sz="6000" dirty="0"/>
              <a:t> fee</a:t>
            </a:r>
          </a:p>
        </p:txBody>
      </p:sp>
      <p:sp>
        <p:nvSpPr>
          <p:cNvPr id="43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E279E-91F8-4E9D-8A38-424348C23ACE}"/>
              </a:ext>
            </a:extLst>
          </p:cNvPr>
          <p:cNvSpPr txBox="1"/>
          <p:nvPr/>
        </p:nvSpPr>
        <p:spPr>
          <a:xfrm>
            <a:off x="19259550" y="3320287"/>
            <a:ext cx="320040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Wilson Hand" pitchFamily="2" charset="0"/>
                <a:sym typeface="Raleway SemiBold"/>
              </a:rPr>
              <a:t>#users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A5A83-76C0-42D1-BA61-91ADE99A1682}"/>
              </a:ext>
            </a:extLst>
          </p:cNvPr>
          <p:cNvSpPr txBox="1"/>
          <p:nvPr/>
        </p:nvSpPr>
        <p:spPr>
          <a:xfrm>
            <a:off x="11312246" y="8854906"/>
            <a:ext cx="1445203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$65+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BB5D0-2460-4917-B562-B5E0B2CD9472}"/>
              </a:ext>
            </a:extLst>
          </p:cNvPr>
          <p:cNvSpPr txBox="1"/>
          <p:nvPr/>
        </p:nvSpPr>
        <p:spPr>
          <a:xfrm>
            <a:off x="18268375" y="8891931"/>
            <a:ext cx="1445203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$45+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6B3BBD-EF96-41D9-A44D-B68E03C1F61B}"/>
              </a:ext>
            </a:extLst>
          </p:cNvPr>
          <p:cNvSpPr txBox="1"/>
          <p:nvPr/>
        </p:nvSpPr>
        <p:spPr>
          <a:xfrm>
            <a:off x="4093320" y="8895015"/>
            <a:ext cx="1445203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$100+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 to Market Plan"/>
          <p:cNvSpPr txBox="1"/>
          <p:nvPr/>
        </p:nvSpPr>
        <p:spPr>
          <a:xfrm>
            <a:off x="1625600" y="749300"/>
            <a:ext cx="16180264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algn="l" defTabSz="457200">
              <a:lnSpc>
                <a:spcPts val="16700"/>
              </a:lnSpc>
              <a:defRPr sz="10000">
                <a:solidFill>
                  <a:srgbClr val="000000"/>
                </a:solidFill>
                <a:latin typeface="Wilson Hand"/>
                <a:ea typeface="Wilson Hand"/>
                <a:cs typeface="Wilson Hand"/>
                <a:sym typeface="Wilson Hand"/>
              </a:defRPr>
            </a:pPr>
            <a:r>
              <a:rPr dirty="0"/>
              <a:t>Go to Market Plan</a:t>
            </a:r>
          </a:p>
        </p:txBody>
      </p:sp>
      <p:sp>
        <p:nvSpPr>
          <p:cNvPr id="437" name="Mid-size"/>
          <p:cNvSpPr/>
          <p:nvPr/>
        </p:nvSpPr>
        <p:spPr>
          <a:xfrm>
            <a:off x="1338850" y="7414731"/>
            <a:ext cx="9839141" cy="1798915"/>
          </a:xfrm>
          <a:prstGeom prst="roundRect">
            <a:avLst>
              <a:gd name="adj" fmla="val 43497"/>
            </a:avLst>
          </a:prstGeom>
          <a:solidFill>
            <a:srgbClr val="FED53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6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Mid-size</a:t>
            </a:r>
          </a:p>
        </p:txBody>
      </p:sp>
      <p:sp>
        <p:nvSpPr>
          <p:cNvPr id="438" name="New York"/>
          <p:cNvSpPr/>
          <p:nvPr/>
        </p:nvSpPr>
        <p:spPr>
          <a:xfrm>
            <a:off x="1338850" y="3295834"/>
            <a:ext cx="9839141" cy="1798915"/>
          </a:xfrm>
          <a:prstGeom prst="roundRect">
            <a:avLst>
              <a:gd name="adj" fmla="val 43497"/>
            </a:avLst>
          </a:prstGeom>
          <a:solidFill>
            <a:srgbClr val="FF5B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6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/>
              <a:t>Launch in </a:t>
            </a:r>
            <a:r>
              <a:rPr lang="fr-FR" dirty="0"/>
              <a:t>Western EU</a:t>
            </a:r>
            <a:endParaRPr dirty="0"/>
          </a:p>
        </p:txBody>
      </p:sp>
      <p:sp>
        <p:nvSpPr>
          <p:cNvPr id="439" name="Production/Post, TV Broadcast, Agencies"/>
          <p:cNvSpPr/>
          <p:nvPr/>
        </p:nvSpPr>
        <p:spPr>
          <a:xfrm>
            <a:off x="1338850" y="5355282"/>
            <a:ext cx="9839141" cy="1798915"/>
          </a:xfrm>
          <a:prstGeom prst="roundRect">
            <a:avLst>
              <a:gd name="adj" fmla="val 43497"/>
            </a:avLst>
          </a:prstGeom>
          <a:solidFill>
            <a:srgbClr val="0070C0"/>
          </a:solidFill>
          <a:ln w="12700">
            <a:solidFill>
              <a:srgbClr val="00206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6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Production/Post, TV Broadcast, Agencies</a:t>
            </a:r>
          </a:p>
        </p:txBody>
      </p:sp>
      <p:sp>
        <p:nvSpPr>
          <p:cNvPr id="440" name="Field sales rep…"/>
          <p:cNvSpPr/>
          <p:nvPr/>
        </p:nvSpPr>
        <p:spPr>
          <a:xfrm>
            <a:off x="1338850" y="9474179"/>
            <a:ext cx="9839141" cy="1798915"/>
          </a:xfrm>
          <a:prstGeom prst="roundRect">
            <a:avLst>
              <a:gd name="adj" fmla="val 43497"/>
            </a:avLst>
          </a:prstGeom>
          <a:solidFill>
            <a:srgbClr val="B029A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defTabSz="685800"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/>
              <a:t>Hire </a:t>
            </a:r>
            <a:r>
              <a:rPr dirty="0"/>
              <a:t>Field sales rep</a:t>
            </a:r>
            <a:r>
              <a:rPr lang="en-US" dirty="0"/>
              <a:t>,</a:t>
            </a:r>
            <a:endParaRPr dirty="0"/>
          </a:p>
          <a:p>
            <a:pPr defTabSz="685800"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rPr dirty="0"/>
              <a:t>Sales support</a:t>
            </a:r>
          </a:p>
        </p:txBody>
      </p:sp>
      <p:grpSp>
        <p:nvGrpSpPr>
          <p:cNvPr id="443" name="Groupe"/>
          <p:cNvGrpSpPr/>
          <p:nvPr/>
        </p:nvGrpSpPr>
        <p:grpSpPr>
          <a:xfrm>
            <a:off x="14823554" y="5273258"/>
            <a:ext cx="8894122" cy="3728970"/>
            <a:chOff x="0" y="-82674"/>
            <a:chExt cx="8894121" cy="3728969"/>
          </a:xfrm>
        </p:grpSpPr>
        <p:sp>
          <p:nvSpPr>
            <p:cNvPr id="441" name="Flèche"/>
            <p:cNvSpPr/>
            <p:nvPr/>
          </p:nvSpPr>
          <p:spPr>
            <a:xfrm>
              <a:off x="0" y="1396348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7FB70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2" name="US,Europe and Asia…"/>
            <p:cNvSpPr txBox="1"/>
            <p:nvPr/>
          </p:nvSpPr>
          <p:spPr>
            <a:xfrm>
              <a:off x="1627875" y="-82674"/>
              <a:ext cx="7266246" cy="372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825500">
                <a:lnSpc>
                  <a:spcPct val="120000"/>
                </a:lnSpc>
                <a:defRPr sz="4000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endParaRPr dirty="0"/>
            </a:p>
            <a:p>
              <a:pPr algn="l" defTabSz="825500">
                <a:lnSpc>
                  <a:spcPct val="120000"/>
                </a:lnSpc>
                <a:defRPr sz="4000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lang="en-US" dirty="0"/>
                <a:t>Inbound global leads</a:t>
              </a:r>
              <a:endParaRPr dirty="0"/>
            </a:p>
            <a:p>
              <a:pPr algn="l" defTabSz="825500">
                <a:lnSpc>
                  <a:spcPct val="120000"/>
                </a:lnSpc>
                <a:defRPr sz="4000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lang="en-US" dirty="0"/>
                <a:t>- </a:t>
              </a:r>
              <a:r>
                <a:rPr dirty="0"/>
                <a:t>Partners/Distributors</a:t>
              </a:r>
            </a:p>
            <a:p>
              <a:pPr algn="l" defTabSz="825500">
                <a:lnSpc>
                  <a:spcPct val="120000"/>
                </a:lnSpc>
                <a:defRPr sz="4000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lang="en-US" dirty="0"/>
                <a:t>- </a:t>
              </a:r>
              <a:r>
                <a:rPr dirty="0"/>
                <a:t>Trade Show</a:t>
              </a:r>
              <a:r>
                <a:rPr lang="en-US" dirty="0"/>
                <a:t>s</a:t>
              </a:r>
              <a:r>
                <a:rPr dirty="0"/>
                <a:t> (NAB, IBC)</a:t>
              </a:r>
              <a:endParaRPr lang="en-US" dirty="0"/>
            </a:p>
            <a:p>
              <a:pPr algn="l" defTabSz="825500">
                <a:lnSpc>
                  <a:spcPct val="120000"/>
                </a:lnSpc>
                <a:defRPr sz="4000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lang="en-US" dirty="0"/>
                <a:t>- </a:t>
              </a:r>
              <a:r>
                <a:rPr dirty="0"/>
                <a:t>Enterprise RFPs</a:t>
              </a:r>
            </a:p>
          </p:txBody>
        </p:sp>
      </p:grpSp>
      <p:sp>
        <p:nvSpPr>
          <p:cNvPr id="444" name="Opportunistic"/>
          <p:cNvSpPr/>
          <p:nvPr/>
        </p:nvSpPr>
        <p:spPr>
          <a:xfrm>
            <a:off x="15458554" y="3825983"/>
            <a:ext cx="7358717" cy="1798915"/>
          </a:xfrm>
          <a:prstGeom prst="roundRect">
            <a:avLst>
              <a:gd name="adj" fmla="val 43497"/>
            </a:avLst>
          </a:prstGeom>
          <a:ln w="63500">
            <a:solidFill>
              <a:srgbClr val="7FB70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6000">
                <a:solidFill>
                  <a:srgbClr val="7FB706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Opportunistic</a:t>
            </a:r>
          </a:p>
        </p:txBody>
      </p:sp>
      <p:sp>
        <p:nvSpPr>
          <p:cNvPr id="4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0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3" animBg="1" advAuto="0"/>
      <p:bldP spid="438" grpId="1" animBg="1" advAuto="0"/>
      <p:bldP spid="439" grpId="2" animBg="1" advAuto="0"/>
      <p:bldP spid="440" grpId="4" animBg="1" advAuto="0"/>
      <p:bldP spid="443" grpId="6" animBg="1" advAuto="0"/>
      <p:bldP spid="444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Media…"/>
          <p:cNvSpPr txBox="1"/>
          <p:nvPr/>
        </p:nvSpPr>
        <p:spPr>
          <a:xfrm>
            <a:off x="8802523" y="792937"/>
            <a:ext cx="680194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defRPr sz="3500">
                <a:solidFill>
                  <a:srgbClr val="5E5E5E"/>
                </a:solidFill>
              </a:defRPr>
            </a:pPr>
            <a:r>
              <a:rPr sz="4000" b="1" dirty="0">
                <a:solidFill>
                  <a:srgbClr val="002060"/>
                </a:solidFill>
              </a:rPr>
              <a:t>Media</a:t>
            </a:r>
          </a:p>
          <a:p>
            <a:pPr defTabSz="825500">
              <a:defRPr sz="3500">
                <a:solidFill>
                  <a:srgbClr val="5E5E5E"/>
                </a:solidFill>
              </a:defRPr>
            </a:pPr>
            <a:r>
              <a:rPr sz="4000" b="1" dirty="0">
                <a:solidFill>
                  <a:srgbClr val="002060"/>
                </a:solidFill>
              </a:rPr>
              <a:t> Production Management</a:t>
            </a:r>
          </a:p>
        </p:txBody>
      </p:sp>
      <p:sp>
        <p:nvSpPr>
          <p:cNvPr id="448" name="Competitive landscape"/>
          <p:cNvSpPr txBox="1">
            <a:spLocks noGrp="1"/>
          </p:cNvSpPr>
          <p:nvPr>
            <p:ph type="title" idx="4294967295"/>
          </p:nvPr>
        </p:nvSpPr>
        <p:spPr>
          <a:xfrm>
            <a:off x="1625600" y="749300"/>
            <a:ext cx="16180264" cy="2286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7200">
              <a:lnSpc>
                <a:spcPts val="16700"/>
              </a:lnSpc>
              <a:defRPr sz="10000"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Competitive </a:t>
            </a:r>
            <a:br>
              <a:rPr lang="en-US" dirty="0"/>
            </a:br>
            <a:r>
              <a:rPr dirty="0"/>
              <a:t>landscape</a:t>
            </a:r>
          </a:p>
        </p:txBody>
      </p:sp>
      <p:grpSp>
        <p:nvGrpSpPr>
          <p:cNvPr id="459" name="Groupe"/>
          <p:cNvGrpSpPr/>
          <p:nvPr/>
        </p:nvGrpSpPr>
        <p:grpSpPr>
          <a:xfrm>
            <a:off x="14121908" y="7012919"/>
            <a:ext cx="5527268" cy="2775441"/>
            <a:chOff x="884487" y="-1771735"/>
            <a:chExt cx="5527267" cy="2775435"/>
          </a:xfrm>
        </p:grpSpPr>
        <p:pic>
          <p:nvPicPr>
            <p:cNvPr id="455" name="Asana.png" descr="Asana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28746" y="-1771735"/>
              <a:ext cx="2648218" cy="525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Sack.png" descr="Sac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97153" y="279800"/>
              <a:ext cx="2514601" cy="723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Trello.png" descr="Trello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4487" y="-739151"/>
              <a:ext cx="2336800" cy="723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89786E2-34B2-A345-B3D0-6B38ED71AE22}"/>
              </a:ext>
            </a:extLst>
          </p:cNvPr>
          <p:cNvGrpSpPr/>
          <p:nvPr/>
        </p:nvGrpSpPr>
        <p:grpSpPr>
          <a:xfrm>
            <a:off x="5933559" y="3292108"/>
            <a:ext cx="5471261" cy="2485772"/>
            <a:chOff x="5468573" y="2987508"/>
            <a:chExt cx="5471261" cy="2485772"/>
          </a:xfrm>
        </p:grpSpPr>
        <p:pic>
          <p:nvPicPr>
            <p:cNvPr id="451" name="FarmersWife.png" descr="FarmersWif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68573" y="4123048"/>
              <a:ext cx="3086472" cy="48991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2" name="Scheduall.png" descr="Scheduall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237415" y="2987508"/>
              <a:ext cx="2501901" cy="6858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0" name="Xytech.png" descr="Xytech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425233" y="4800179"/>
              <a:ext cx="2514601" cy="6731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61" name="Ligne"/>
          <p:cNvSpPr/>
          <p:nvPr/>
        </p:nvSpPr>
        <p:spPr>
          <a:xfrm flipV="1">
            <a:off x="12192000" y="2434578"/>
            <a:ext cx="11496" cy="57976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2" name="General Purpose…"/>
          <p:cNvSpPr txBox="1"/>
          <p:nvPr/>
        </p:nvSpPr>
        <p:spPr>
          <a:xfrm>
            <a:off x="8203944" y="11023148"/>
            <a:ext cx="797611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defRPr sz="3500">
                <a:solidFill>
                  <a:srgbClr val="5E5E5E"/>
                </a:solidFill>
              </a:defRPr>
            </a:pPr>
            <a:r>
              <a:rPr sz="4000" dirty="0">
                <a:solidFill>
                  <a:srgbClr val="002060"/>
                </a:solidFill>
              </a:rPr>
              <a:t>General Purpose </a:t>
            </a:r>
          </a:p>
          <a:p>
            <a:pPr defTabSz="825500">
              <a:defRPr sz="3500">
                <a:solidFill>
                  <a:srgbClr val="5E5E5E"/>
                </a:solidFill>
              </a:defRPr>
            </a:pPr>
            <a:r>
              <a:rPr lang="en-US" sz="4000" dirty="0">
                <a:solidFill>
                  <a:srgbClr val="002060"/>
                </a:solidFill>
              </a:rPr>
              <a:t>Management tools</a:t>
            </a:r>
            <a:endParaRPr sz="4000" dirty="0">
              <a:solidFill>
                <a:srgbClr val="002060"/>
              </a:solidFill>
            </a:endParaRPr>
          </a:p>
        </p:txBody>
      </p:sp>
      <p:sp>
        <p:nvSpPr>
          <p:cNvPr id="463" name="Legacy User Interface"/>
          <p:cNvSpPr txBox="1"/>
          <p:nvPr/>
        </p:nvSpPr>
        <p:spPr>
          <a:xfrm>
            <a:off x="85046" y="5524302"/>
            <a:ext cx="320471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5500">
              <a:defRPr sz="3200" i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sz="4000" b="1" dirty="0">
                <a:solidFill>
                  <a:srgbClr val="FF0000"/>
                </a:solidFill>
              </a:rPr>
              <a:t>Legacy </a:t>
            </a:r>
            <a:r>
              <a:rPr lang="en-US" sz="4000" b="1" dirty="0">
                <a:solidFill>
                  <a:srgbClr val="FF0000"/>
                </a:solidFill>
              </a:rPr>
              <a:t>User Interface</a:t>
            </a:r>
            <a:endParaRPr sz="4000" b="1" dirty="0">
              <a:solidFill>
                <a:srgbClr val="FF0000"/>
              </a:solidFill>
            </a:endParaRPr>
          </a:p>
        </p:txBody>
      </p:sp>
      <p:sp>
        <p:nvSpPr>
          <p:cNvPr id="464" name="Ligne"/>
          <p:cNvSpPr/>
          <p:nvPr/>
        </p:nvSpPr>
        <p:spPr>
          <a:xfrm flipH="1" flipV="1">
            <a:off x="2695575" y="6284870"/>
            <a:ext cx="9541148" cy="77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67" name="Groupe"/>
          <p:cNvGrpSpPr/>
          <p:nvPr/>
        </p:nvGrpSpPr>
        <p:grpSpPr>
          <a:xfrm>
            <a:off x="12222155" y="5625767"/>
            <a:ext cx="11770734" cy="1333698"/>
            <a:chOff x="57150" y="-384384"/>
            <a:chExt cx="11770732" cy="1333695"/>
          </a:xfrm>
        </p:grpSpPr>
        <p:sp>
          <p:nvSpPr>
            <p:cNvPr id="465" name="Visual Collaborative interface"/>
            <p:cNvSpPr txBox="1"/>
            <p:nvPr/>
          </p:nvSpPr>
          <p:spPr>
            <a:xfrm>
              <a:off x="7252158" y="-384384"/>
              <a:ext cx="4575724" cy="1333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r" defTabSz="825500">
                <a:defRPr sz="3200" i="1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lang="en-US" sz="4000" b="1" dirty="0">
                  <a:solidFill>
                    <a:srgbClr val="FF0000"/>
                  </a:solidFill>
                </a:rPr>
                <a:t>Digital</a:t>
              </a:r>
            </a:p>
            <a:p>
              <a:r>
                <a:rPr lang="en-US" sz="4000" b="1" dirty="0">
                  <a:solidFill>
                    <a:srgbClr val="FF0000"/>
                  </a:solidFill>
                </a:rPr>
                <a:t>User Experience</a:t>
              </a:r>
              <a:endParaRPr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466" name="Ligne"/>
            <p:cNvSpPr/>
            <p:nvPr/>
          </p:nvSpPr>
          <p:spPr>
            <a:xfrm>
              <a:off x="57150" y="269635"/>
              <a:ext cx="9466268" cy="128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469" name="Teamium production_Succes 1200B.png" descr="Teamium production_Succes 1200B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289529" y="3616877"/>
            <a:ext cx="5213360" cy="1577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403AC3-07DF-425A-A609-274787300DB1}"/>
              </a:ext>
            </a:extLst>
          </p:cNvPr>
          <p:cNvGrpSpPr/>
          <p:nvPr/>
        </p:nvGrpSpPr>
        <p:grpSpPr>
          <a:xfrm>
            <a:off x="4734825" y="6584972"/>
            <a:ext cx="7457176" cy="4130233"/>
            <a:chOff x="4734825" y="6584972"/>
            <a:chExt cx="7457176" cy="4130233"/>
          </a:xfrm>
        </p:grpSpPr>
        <p:pic>
          <p:nvPicPr>
            <p:cNvPr id="449" name="calendar.jpg" descr="calendar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480152" y="8662967"/>
              <a:ext cx="2946401" cy="1346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0" name="call.jpg" descr="call.jp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734825" y="8567966"/>
              <a:ext cx="1117109" cy="9929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3" name="spreadsheet.jpg" descr="spreadsheet.jp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978251" y="6584972"/>
              <a:ext cx="2501901" cy="154567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4" name="text message.jpg" descr="text message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693772" y="8637639"/>
              <a:ext cx="1358901" cy="1955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68" name="Ligne"/>
            <p:cNvSpPr/>
            <p:nvPr/>
          </p:nvSpPr>
          <p:spPr>
            <a:xfrm>
              <a:off x="12192000" y="8211074"/>
              <a:ext cx="1" cy="250413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 anchor="ctr"/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470" name="email.png" descr="email.png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2608" t="2631" r="2751" b="3163"/>
            <a:stretch>
              <a:fillRect/>
            </a:stretch>
          </p:blipFill>
          <p:spPr>
            <a:xfrm>
              <a:off x="9848465" y="6778889"/>
              <a:ext cx="1382218" cy="1363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557" extrusionOk="0">
                  <a:moveTo>
                    <a:pt x="10492" y="0"/>
                  </a:moveTo>
                  <a:cubicBezTo>
                    <a:pt x="9995" y="0"/>
                    <a:pt x="8364" y="1079"/>
                    <a:pt x="6838" y="2415"/>
                  </a:cubicBezTo>
                  <a:cubicBezTo>
                    <a:pt x="6561" y="2658"/>
                    <a:pt x="5913" y="2802"/>
                    <a:pt x="4689" y="2898"/>
                  </a:cubicBezTo>
                  <a:cubicBezTo>
                    <a:pt x="1885" y="3118"/>
                    <a:pt x="1680" y="3295"/>
                    <a:pt x="2267" y="4981"/>
                  </a:cubicBezTo>
                  <a:lnTo>
                    <a:pt x="2552" y="5796"/>
                  </a:lnTo>
                  <a:lnTo>
                    <a:pt x="1660" y="6461"/>
                  </a:lnTo>
                  <a:cubicBezTo>
                    <a:pt x="681" y="7196"/>
                    <a:pt x="724" y="6948"/>
                    <a:pt x="1121" y="9786"/>
                  </a:cubicBezTo>
                  <a:cubicBezTo>
                    <a:pt x="1188" y="10268"/>
                    <a:pt x="1151" y="10747"/>
                    <a:pt x="1034" y="10890"/>
                  </a:cubicBezTo>
                  <a:cubicBezTo>
                    <a:pt x="656" y="11354"/>
                    <a:pt x="0" y="13625"/>
                    <a:pt x="0" y="14472"/>
                  </a:cubicBezTo>
                  <a:cubicBezTo>
                    <a:pt x="0" y="16030"/>
                    <a:pt x="401" y="16875"/>
                    <a:pt x="1926" y="18493"/>
                  </a:cubicBezTo>
                  <a:cubicBezTo>
                    <a:pt x="2988" y="19619"/>
                    <a:pt x="3369" y="20162"/>
                    <a:pt x="3369" y="20563"/>
                  </a:cubicBezTo>
                  <a:cubicBezTo>
                    <a:pt x="3369" y="21029"/>
                    <a:pt x="3432" y="21083"/>
                    <a:pt x="3803" y="20964"/>
                  </a:cubicBezTo>
                  <a:cubicBezTo>
                    <a:pt x="4040" y="20888"/>
                    <a:pt x="4642" y="20855"/>
                    <a:pt x="5141" y="20889"/>
                  </a:cubicBezTo>
                  <a:cubicBezTo>
                    <a:pt x="7705" y="21065"/>
                    <a:pt x="9409" y="20822"/>
                    <a:pt x="10969" y="20061"/>
                  </a:cubicBezTo>
                  <a:lnTo>
                    <a:pt x="11731" y="19691"/>
                  </a:lnTo>
                  <a:lnTo>
                    <a:pt x="12158" y="20663"/>
                  </a:lnTo>
                  <a:cubicBezTo>
                    <a:pt x="12394" y="21198"/>
                    <a:pt x="12624" y="21600"/>
                    <a:pt x="12672" y="21554"/>
                  </a:cubicBezTo>
                  <a:cubicBezTo>
                    <a:pt x="12720" y="21508"/>
                    <a:pt x="13209" y="20679"/>
                    <a:pt x="13762" y="19716"/>
                  </a:cubicBezTo>
                  <a:lnTo>
                    <a:pt x="14772" y="17966"/>
                  </a:lnTo>
                  <a:lnTo>
                    <a:pt x="16153" y="17533"/>
                  </a:lnTo>
                  <a:cubicBezTo>
                    <a:pt x="16915" y="17296"/>
                    <a:pt x="18432" y="16861"/>
                    <a:pt x="19522" y="16561"/>
                  </a:cubicBezTo>
                  <a:cubicBezTo>
                    <a:pt x="20612" y="16260"/>
                    <a:pt x="21532" y="15990"/>
                    <a:pt x="21566" y="15958"/>
                  </a:cubicBezTo>
                  <a:cubicBezTo>
                    <a:pt x="21600" y="15927"/>
                    <a:pt x="21442" y="14962"/>
                    <a:pt x="21219" y="13819"/>
                  </a:cubicBezTo>
                  <a:cubicBezTo>
                    <a:pt x="20996" y="12676"/>
                    <a:pt x="20589" y="10523"/>
                    <a:pt x="20309" y="9033"/>
                  </a:cubicBezTo>
                  <a:cubicBezTo>
                    <a:pt x="20029" y="7543"/>
                    <a:pt x="19665" y="5972"/>
                    <a:pt x="19503" y="5545"/>
                  </a:cubicBezTo>
                  <a:cubicBezTo>
                    <a:pt x="18819" y="3738"/>
                    <a:pt x="17545" y="2770"/>
                    <a:pt x="15391" y="2415"/>
                  </a:cubicBezTo>
                  <a:cubicBezTo>
                    <a:pt x="14548" y="2276"/>
                    <a:pt x="13899" y="1967"/>
                    <a:pt x="12666" y="1117"/>
                  </a:cubicBezTo>
                  <a:cubicBezTo>
                    <a:pt x="11649" y="415"/>
                    <a:pt x="10842" y="0"/>
                    <a:pt x="10492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</p:grpSp>
      <p:sp>
        <p:nvSpPr>
          <p:cNvPr id="47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3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2" animBg="1" advAuto="0"/>
      <p:bldP spid="467" grpId="1" animBg="1" advAuto="0"/>
      <p:bldP spid="469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rcRect b="6533"/>
          <a:stretch>
            <a:fillRect/>
          </a:stretch>
        </p:blipFill>
        <p:spPr>
          <a:xfrm>
            <a:off x="19804195" y="6379480"/>
            <a:ext cx="1978270" cy="1849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Logo_map.png" descr="Logo_map.png"/>
          <p:cNvPicPr>
            <a:picLocks noChangeAspect="1"/>
          </p:cNvPicPr>
          <p:nvPr/>
        </p:nvPicPr>
        <p:blipFill>
          <a:blip r:embed="rId3">
            <a:extLst/>
          </a:blip>
          <a:srcRect t="11819" r="49636" b="11819"/>
          <a:stretch>
            <a:fillRect/>
          </a:stretch>
        </p:blipFill>
        <p:spPr>
          <a:xfrm>
            <a:off x="14887674" y="7097890"/>
            <a:ext cx="1874507" cy="1157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49657" y="2148319"/>
            <a:ext cx="3175001" cy="1592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Unknown.png" descr="Unknow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1166" y="5305181"/>
            <a:ext cx="2540001" cy="855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11166" y="7017110"/>
            <a:ext cx="2540001" cy="131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Unknown.jpeg" descr="Unknown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46016" y="8508320"/>
            <a:ext cx="36703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Unknown.png" descr="Unknow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237394" y="4874358"/>
            <a:ext cx="3175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Unknown.png" descr="Unknown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832158" y="9058194"/>
            <a:ext cx="3810001" cy="1122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Unknown.png" descr="Unknown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491579" y="1733549"/>
            <a:ext cx="2603501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Unknown.png" descr="Unknown.png"/>
          <p:cNvPicPr>
            <a:picLocks noChangeAspect="1"/>
          </p:cNvPicPr>
          <p:nvPr/>
        </p:nvPicPr>
        <p:blipFill>
          <a:blip r:embed="rId11">
            <a:extLst/>
          </a:blip>
          <a:srcRect t="31110" b="31110"/>
          <a:stretch>
            <a:fillRect/>
          </a:stretch>
        </p:blipFill>
        <p:spPr>
          <a:xfrm>
            <a:off x="19205906" y="5133223"/>
            <a:ext cx="3175001" cy="1199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Unknown.png" descr="Unknow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699299" y="8249547"/>
            <a:ext cx="2188211" cy="2217649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Clients"/>
          <p:cNvSpPr txBox="1">
            <a:spLocks noGrp="1"/>
          </p:cNvSpPr>
          <p:nvPr>
            <p:ph type="title" idx="4294967295"/>
          </p:nvPr>
        </p:nvSpPr>
        <p:spPr>
          <a:xfrm>
            <a:off x="1625600" y="749300"/>
            <a:ext cx="16180264" cy="2286000"/>
          </a:xfrm>
          <a:prstGeom prst="rect">
            <a:avLst/>
          </a:prstGeom>
        </p:spPr>
        <p:txBody>
          <a:bodyPr/>
          <a:lstStyle/>
          <a:p>
            <a:pPr lvl="1" algn="l" defTabSz="457200">
              <a:lnSpc>
                <a:spcPts val="16700"/>
              </a:lnSpc>
              <a:defRPr sz="10000">
                <a:latin typeface="Wilson Hand"/>
                <a:ea typeface="Wilson Hand"/>
                <a:cs typeface="Wilson Hand"/>
                <a:sym typeface="Wilson Hand"/>
              </a:defRPr>
            </a:pPr>
            <a:r>
              <a:rPr lang="en-US" dirty="0"/>
              <a:t>Customers</a:t>
            </a:r>
            <a:endParaRPr dirty="0"/>
          </a:p>
        </p:txBody>
      </p:sp>
      <p:sp>
        <p:nvSpPr>
          <p:cNvPr id="48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486FF-0A9E-470C-8FF8-0D128C68AF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637" y="2128761"/>
            <a:ext cx="2177300" cy="2177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5">
            <a:extLst>
              <a:ext uri="{FF2B5EF4-FFF2-40B4-BE49-F238E27FC236}">
                <a16:creationId xmlns:a16="http://schemas.microsoft.com/office/drawing/2014/main" id="{876C460B-54F9-4FA5-B7AF-6B651EE7DA7D}"/>
              </a:ext>
            </a:extLst>
          </p:cNvPr>
          <p:cNvSpPr txBox="1">
            <a:spLocks/>
          </p:cNvSpPr>
          <p:nvPr/>
        </p:nvSpPr>
        <p:spPr>
          <a:xfrm>
            <a:off x="16482093" y="3706911"/>
            <a:ext cx="5998678" cy="630174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>
            <a:noAutofit/>
          </a:bodyPr>
          <a:lstStyle/>
          <a:p>
            <a:pPr marL="438912" lvl="1" indent="-438912" algn="l">
              <a:spcAft>
                <a:spcPts val="2400"/>
              </a:spcAft>
              <a:buClr>
                <a:srgbClr val="0871AB"/>
              </a:buClr>
              <a:buSzPct val="90000"/>
              <a:buBlip>
                <a:blip r:embed="rId2"/>
              </a:buBlip>
            </a:pPr>
            <a:r>
              <a:rPr lang="en-US" sz="2600" dirty="0">
                <a:solidFill>
                  <a:srgbClr val="4D4D4D"/>
                </a:solidFill>
              </a:rPr>
              <a:t>Formatted rate card for reporter and service provider, removing manual entries </a:t>
            </a:r>
          </a:p>
          <a:p>
            <a:pPr marL="438912" lvl="1" indent="-438912" algn="l">
              <a:spcAft>
                <a:spcPts val="2400"/>
              </a:spcAft>
              <a:buClr>
                <a:srgbClr val="0871AB"/>
              </a:buClr>
              <a:buSzPct val="90000"/>
              <a:buBlip>
                <a:blip r:embed="rId2"/>
              </a:buBlip>
            </a:pPr>
            <a:r>
              <a:rPr lang="en-US" sz="2600" dirty="0">
                <a:solidFill>
                  <a:srgbClr val="4D4D4D"/>
                </a:solidFill>
              </a:rPr>
              <a:t>Immediate reporting without need for financial department, allowing for predictive cost estimation</a:t>
            </a:r>
          </a:p>
          <a:p>
            <a:pPr marL="438912" lvl="1" indent="-438912" algn="l">
              <a:spcAft>
                <a:spcPts val="2400"/>
              </a:spcAft>
              <a:buClr>
                <a:srgbClr val="0871AB"/>
              </a:buClr>
              <a:buSzPct val="90000"/>
              <a:buBlip>
                <a:blip r:embed="rId2"/>
              </a:buBlip>
            </a:pPr>
            <a:r>
              <a:rPr lang="en-US" sz="2600" dirty="0">
                <a:solidFill>
                  <a:srgbClr val="4D4D4D"/>
                </a:solidFill>
              </a:rPr>
              <a:t>Publishing of Handover, “call sheet with a click”</a:t>
            </a:r>
          </a:p>
          <a:p>
            <a:pPr marL="438912" lvl="1" indent="-438912" algn="l">
              <a:spcAft>
                <a:spcPts val="2400"/>
              </a:spcAft>
              <a:buClr>
                <a:srgbClr val="0871AB"/>
              </a:buClr>
              <a:buSzPct val="90000"/>
              <a:buBlip>
                <a:blip r:embed="rId2"/>
              </a:buBlip>
            </a:pPr>
            <a:r>
              <a:rPr lang="en-US" sz="2600" dirty="0">
                <a:solidFill>
                  <a:srgbClr val="4D4D4D"/>
                </a:solidFill>
              </a:rPr>
              <a:t>Teamium delivered &gt;15% operating savings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75D92E-2C49-45A6-BBFA-4539FB9012A9}"/>
              </a:ext>
            </a:extLst>
          </p:cNvPr>
          <p:cNvSpPr txBox="1"/>
          <p:nvPr/>
        </p:nvSpPr>
        <p:spPr>
          <a:xfrm>
            <a:off x="4047513" y="2786675"/>
            <a:ext cx="9894607" cy="2954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8" tIns="91440" rIns="91438" bIns="91438" numCol="1" spcCol="38100" rtlCol="0" anchor="ctr">
            <a:spAutoFit/>
          </a:bodyPr>
          <a:lstStyle/>
          <a:p>
            <a:pPr lvl="1" algn="l">
              <a:spcAft>
                <a:spcPts val="2400"/>
              </a:spcAft>
              <a:buClr>
                <a:srgbClr val="0871AB"/>
              </a:buClr>
              <a:buSzPct val="90000"/>
            </a:pPr>
            <a:r>
              <a:rPr lang="en-US" sz="3200" dirty="0">
                <a:solidFill>
                  <a:srgbClr val="4D4D4D"/>
                </a:solidFill>
              </a:rPr>
              <a:t>Operates multi-platform channels (TV, radio, web) – daily news content production</a:t>
            </a:r>
            <a:br>
              <a:rPr lang="en-US" sz="3200" dirty="0">
                <a:solidFill>
                  <a:srgbClr val="4D4D4D"/>
                </a:solidFill>
              </a:rPr>
            </a:br>
            <a:r>
              <a:rPr lang="en-US" sz="3200" dirty="0">
                <a:solidFill>
                  <a:srgbClr val="4D4D4D"/>
                </a:solidFill>
              </a:rPr>
              <a:t>- 200 user licenses</a:t>
            </a:r>
            <a:br>
              <a:rPr lang="en-US" sz="3200" dirty="0">
                <a:solidFill>
                  <a:srgbClr val="4D4D4D"/>
                </a:solidFill>
              </a:rPr>
            </a:br>
            <a:r>
              <a:rPr lang="en-US" sz="3200" dirty="0">
                <a:solidFill>
                  <a:srgbClr val="4D4D4D"/>
                </a:solidFill>
              </a:rPr>
              <a:t>- 1,200 field reporters and crew</a:t>
            </a:r>
            <a:br>
              <a:rPr lang="en-US" sz="3200" dirty="0">
                <a:solidFill>
                  <a:srgbClr val="4D4D4D"/>
                </a:solidFill>
              </a:rPr>
            </a:br>
            <a:r>
              <a:rPr lang="en-US" sz="3200" dirty="0">
                <a:solidFill>
                  <a:srgbClr val="4D4D4D"/>
                </a:solidFill>
              </a:rPr>
              <a:t>- 250 service providers</a:t>
            </a:r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1EC9345C-BEAF-4816-A947-3D614B470306}"/>
              </a:ext>
            </a:extLst>
          </p:cNvPr>
          <p:cNvSpPr txBox="1"/>
          <p:nvPr/>
        </p:nvSpPr>
        <p:spPr>
          <a:xfrm>
            <a:off x="1348809" y="6080679"/>
            <a:ext cx="9498918" cy="2954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8" tIns="91440" rIns="91438" bIns="91438" numCol="1" spcCol="38100" rtlCol="0" anchor="ctr">
            <a:spAutoFit/>
          </a:bodyPr>
          <a:lstStyle/>
          <a:p>
            <a:pPr lvl="1" algn="l">
              <a:spcAft>
                <a:spcPts val="2400"/>
              </a:spcAft>
              <a:buClr>
                <a:srgbClr val="0871AB"/>
              </a:buClr>
              <a:buSzPct val="90000"/>
            </a:pPr>
            <a:r>
              <a:rPr lang="en-US" sz="4000" b="1" dirty="0">
                <a:solidFill>
                  <a:srgbClr val="4D4D4D"/>
                </a:solidFill>
              </a:rPr>
              <a:t>Teamium mutualizes all production transmission requests and optimizes procurement for all web, mobile, and broadcast platforms </a:t>
            </a:r>
          </a:p>
        </p:txBody>
      </p:sp>
      <p:sp>
        <p:nvSpPr>
          <p:cNvPr id="5" name="Rounded Rectangular Callout 14">
            <a:extLst>
              <a:ext uri="{FF2B5EF4-FFF2-40B4-BE49-F238E27FC236}">
                <a16:creationId xmlns:a16="http://schemas.microsoft.com/office/drawing/2014/main" id="{5BBBCC96-16B2-4DF8-B986-06CC9A0F2579}"/>
              </a:ext>
            </a:extLst>
          </p:cNvPr>
          <p:cNvSpPr/>
          <p:nvPr/>
        </p:nvSpPr>
        <p:spPr>
          <a:xfrm flipH="1">
            <a:off x="7378391" y="8786707"/>
            <a:ext cx="7826190" cy="2286000"/>
          </a:xfrm>
          <a:prstGeom prst="wedgeRoundRectCallout">
            <a:avLst>
              <a:gd name="adj1" fmla="val -57751"/>
              <a:gd name="adj2" fmla="val 9114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Raleway SemiBold"/>
                <a:ea typeface="Roboto" charset="0"/>
                <a:cs typeface="Roboto" charset="0"/>
              </a:rPr>
              <a:t>“We </a:t>
            </a: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Raleway SemiBold"/>
                <a:ea typeface="Roboto" charset="0"/>
                <a:cs typeface="Roboto" charset="0"/>
              </a:rPr>
              <a:t>tripled our production volume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Raleway SemiBold"/>
                <a:ea typeface="Roboto" charset="0"/>
                <a:cs typeface="Roboto" charset="0"/>
              </a:rPr>
              <a:t>without increasing headcount within 1 year of installing Teamium”</a:t>
            </a:r>
            <a:endParaRPr lang="en-US" sz="3600" i="1" dirty="0">
              <a:solidFill>
                <a:schemeClr val="accent2">
                  <a:lumMod val="50000"/>
                </a:schemeClr>
              </a:solidFill>
              <a:latin typeface="Raleway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1C3A7-22C0-410E-9E05-B2C540D61865}"/>
              </a:ext>
            </a:extLst>
          </p:cNvPr>
          <p:cNvSpPr txBox="1"/>
          <p:nvPr/>
        </p:nvSpPr>
        <p:spPr>
          <a:xfrm>
            <a:off x="14913268" y="11040171"/>
            <a:ext cx="49190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Head of Production, France 24</a:t>
            </a:r>
          </a:p>
        </p:txBody>
      </p:sp>
      <p:sp>
        <p:nvSpPr>
          <p:cNvPr id="7" name="Clients">
            <a:extLst>
              <a:ext uri="{FF2B5EF4-FFF2-40B4-BE49-F238E27FC236}">
                <a16:creationId xmlns:a16="http://schemas.microsoft.com/office/drawing/2014/main" id="{CFAB529F-440A-4A2A-A76E-C93A0B7D054F}"/>
              </a:ext>
            </a:extLst>
          </p:cNvPr>
          <p:cNvSpPr txBox="1">
            <a:spLocks/>
          </p:cNvSpPr>
          <p:nvPr/>
        </p:nvSpPr>
        <p:spPr>
          <a:xfrm>
            <a:off x="1625600" y="149225"/>
            <a:ext cx="16180264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lvl="1" algn="l" defTabSz="457200" hangingPunct="1">
              <a:lnSpc>
                <a:spcPts val="16700"/>
              </a:lnSpc>
              <a:defRPr sz="10000">
                <a:latin typeface="Wilson Hand"/>
                <a:ea typeface="Wilson Hand"/>
                <a:cs typeface="Wilson Hand"/>
                <a:sym typeface="Wilson Hand"/>
              </a:defRPr>
            </a:pPr>
            <a:r>
              <a:rPr lang="en-US" sz="10000" dirty="0">
                <a:latin typeface="Wilson Hand"/>
                <a:ea typeface="Wilson Hand"/>
                <a:cs typeface="Wilson Hand"/>
                <a:sym typeface="Wilson Hand"/>
              </a:rPr>
              <a:t>Use Case - France 24</a:t>
            </a:r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EEF5D536-F50D-4856-9E9A-DD7CE7161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709" y="749300"/>
            <a:ext cx="7371248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792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Ligne de connexion" descr="Ligne de connexion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1995" y="1902275"/>
            <a:ext cx="19655924" cy="5161552"/>
          </a:xfrm>
          <a:prstGeom prst="rect">
            <a:avLst/>
          </a:prstGeom>
        </p:spPr>
      </p:pic>
      <p:pic>
        <p:nvPicPr>
          <p:cNvPr id="498" name="Ligne de connexion" descr="Ligne de connexion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5506" y="3452916"/>
            <a:ext cx="19805533" cy="3585501"/>
          </a:xfrm>
          <a:prstGeom prst="rect">
            <a:avLst/>
          </a:prstGeom>
        </p:spPr>
      </p:pic>
      <p:sp>
        <p:nvSpPr>
          <p:cNvPr id="490" name="15…"/>
          <p:cNvSpPr/>
          <p:nvPr/>
        </p:nvSpPr>
        <p:spPr>
          <a:xfrm>
            <a:off x="5539978" y="4933012"/>
            <a:ext cx="2758137" cy="2758137"/>
          </a:xfrm>
          <a:prstGeom prst="roundRect">
            <a:avLst>
              <a:gd name="adj" fmla="val 15000"/>
            </a:avLst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15 </a:t>
            </a:r>
          </a:p>
          <a:p>
            <a:pPr>
              <a:defRPr sz="6100"/>
            </a:pPr>
            <a:r>
              <a:rPr sz="3100"/>
              <a:t>Prospects</a:t>
            </a:r>
          </a:p>
        </p:txBody>
      </p:sp>
      <p:sp>
        <p:nvSpPr>
          <p:cNvPr id="491" name="230…"/>
          <p:cNvSpPr/>
          <p:nvPr/>
        </p:nvSpPr>
        <p:spPr>
          <a:xfrm>
            <a:off x="12086828" y="3701112"/>
            <a:ext cx="2758137" cy="2758137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US" dirty="0"/>
              <a:t>65</a:t>
            </a:r>
            <a:r>
              <a:rPr dirty="0"/>
              <a:t>0 </a:t>
            </a:r>
          </a:p>
          <a:p>
            <a:pPr>
              <a:defRPr sz="6100"/>
            </a:pPr>
            <a:r>
              <a:rPr sz="3100" dirty="0"/>
              <a:t>Users</a:t>
            </a:r>
          </a:p>
        </p:txBody>
      </p:sp>
      <p:sp>
        <p:nvSpPr>
          <p:cNvPr id="492" name="$250k…"/>
          <p:cNvSpPr/>
          <p:nvPr/>
        </p:nvSpPr>
        <p:spPr>
          <a:xfrm>
            <a:off x="18189178" y="2266012"/>
            <a:ext cx="2758137" cy="2758137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7000"/>
            </a:pPr>
            <a:r>
              <a:rPr sz="6600" dirty="0"/>
              <a:t>$</a:t>
            </a:r>
            <a:r>
              <a:rPr lang="en-US" sz="6600" dirty="0"/>
              <a:t>5</a:t>
            </a:r>
            <a:r>
              <a:rPr sz="6600" dirty="0"/>
              <a:t>50</a:t>
            </a:r>
            <a:r>
              <a:rPr dirty="0"/>
              <a:t>k </a:t>
            </a:r>
          </a:p>
          <a:p>
            <a:pPr>
              <a:defRPr sz="6100"/>
            </a:pPr>
            <a:r>
              <a:rPr sz="3100" dirty="0"/>
              <a:t>ARR potential</a:t>
            </a:r>
          </a:p>
        </p:txBody>
      </p:sp>
      <p:sp>
        <p:nvSpPr>
          <p:cNvPr id="493" name="Pipeline"/>
          <p:cNvSpPr txBox="1">
            <a:spLocks noGrp="1"/>
          </p:cNvSpPr>
          <p:nvPr>
            <p:ph type="title" idx="4294967295"/>
          </p:nvPr>
        </p:nvSpPr>
        <p:spPr>
          <a:xfrm>
            <a:off x="1625600" y="647700"/>
            <a:ext cx="16180264" cy="2286000"/>
          </a:xfrm>
          <a:prstGeom prst="rect">
            <a:avLst/>
          </a:prstGeom>
        </p:spPr>
        <p:txBody>
          <a:bodyPr/>
          <a:lstStyle/>
          <a:p>
            <a:pPr lvl="1" algn="l" defTabSz="457200">
              <a:lnSpc>
                <a:spcPts val="16700"/>
              </a:lnSpc>
              <a:defRPr sz="10000">
                <a:latin typeface="Wilson Hand"/>
                <a:ea typeface="Wilson Hand"/>
                <a:cs typeface="Wilson Hand"/>
                <a:sym typeface="Wilson Hand"/>
              </a:defRPr>
            </a:pPr>
            <a:r>
              <a:t>Pipeline</a:t>
            </a:r>
          </a:p>
        </p:txBody>
      </p:sp>
      <p:sp>
        <p:nvSpPr>
          <p:cNvPr id="4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4D6C3-1BA9-4F38-B0F9-0E11598D3714}"/>
              </a:ext>
            </a:extLst>
          </p:cNvPr>
          <p:cNvSpPr txBox="1"/>
          <p:nvPr/>
        </p:nvSpPr>
        <p:spPr>
          <a:xfrm>
            <a:off x="1765911" y="10244064"/>
            <a:ext cx="20171297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Recent Activity: 2 customers signed in the last 6 months</a:t>
            </a:r>
          </a:p>
          <a:p>
            <a:pPr marL="0" marR="0" indent="0" algn="l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Dec 2018 - Expect to sign 1 new customer + grow an existing account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 (from 2 to 88 users)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ow about nothing"/>
          <p:cNvSpPr txBox="1">
            <a:spLocks noGrp="1"/>
          </p:cNvSpPr>
          <p:nvPr>
            <p:ph type="title"/>
          </p:nvPr>
        </p:nvSpPr>
        <p:spPr>
          <a:xfrm>
            <a:off x="1689100" y="293114"/>
            <a:ext cx="21005800" cy="2286000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ts val="16700"/>
              </a:lnSpc>
              <a:defRPr sz="10000">
                <a:solidFill>
                  <a:srgbClr val="FFFFFF"/>
                </a:solidFill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r>
              <a:rPr lang="en-US" dirty="0"/>
              <a:t>It may be a s</a:t>
            </a:r>
            <a:r>
              <a:rPr dirty="0"/>
              <a:t>how about nothing</a:t>
            </a:r>
          </a:p>
        </p:txBody>
      </p:sp>
      <p:pic>
        <p:nvPicPr>
          <p:cNvPr id="135" name="interview.png" descr="inter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38098" y="9055406"/>
            <a:ext cx="1405938" cy="312909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7" name="Rectangle à coins arrondis 1">
            <a:extLst>
              <a:ext uri="{FF2B5EF4-FFF2-40B4-BE49-F238E27FC236}">
                <a16:creationId xmlns:a16="http://schemas.microsoft.com/office/drawing/2014/main" id="{7A4A6EFE-35D6-4E4F-A957-D4FA313AAF15}"/>
              </a:ext>
            </a:extLst>
          </p:cNvPr>
          <p:cNvSpPr>
            <a:spLocks noChangeAspect="1"/>
          </p:cNvSpPr>
          <p:nvPr/>
        </p:nvSpPr>
        <p:spPr>
          <a:xfrm>
            <a:off x="3239429" y="3436954"/>
            <a:ext cx="0" cy="0"/>
          </a:xfrm>
          <a:prstGeom prst="roundRect">
            <a:avLst>
              <a:gd name="adj" fmla="val 8750"/>
            </a:avLst>
          </a:prstGeom>
          <a:blipFill dpi="0" rotWithShape="1">
            <a:blip r:embed="rId3"/>
            <a:srcRect/>
            <a:tile tx="-1270000" ty="-38100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CD494-D585-413B-B480-B1EDE2800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33" y="2715491"/>
            <a:ext cx="19584860" cy="83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5195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venue Forecast"/>
          <p:cNvSpPr txBox="1">
            <a:spLocks noGrp="1"/>
          </p:cNvSpPr>
          <p:nvPr>
            <p:ph type="title" idx="4294967295"/>
          </p:nvPr>
        </p:nvSpPr>
        <p:spPr>
          <a:xfrm>
            <a:off x="2628491" y="-132914"/>
            <a:ext cx="16180264" cy="174836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1" algn="l" defTabSz="457200">
              <a:lnSpc>
                <a:spcPts val="16700"/>
              </a:lnSpc>
              <a:defRPr sz="10000">
                <a:latin typeface="Wilson Hand"/>
                <a:ea typeface="Wilson Hand"/>
                <a:cs typeface="Wilson Hand"/>
                <a:sym typeface="Wilson Hand"/>
              </a:defRPr>
            </a:pPr>
            <a:r>
              <a:rPr dirty="0"/>
              <a:t>Revenue Forecast</a:t>
            </a:r>
          </a:p>
        </p:txBody>
      </p:sp>
      <p:sp>
        <p:nvSpPr>
          <p:cNvPr id="504" name="+1600"/>
          <p:cNvSpPr/>
          <p:nvPr/>
        </p:nvSpPr>
        <p:spPr>
          <a:xfrm>
            <a:off x="19685000" y="5198255"/>
            <a:ext cx="2667000" cy="2095501"/>
          </a:xfrm>
          <a:prstGeom prst="roundRect">
            <a:avLst>
              <a:gd name="adj" fmla="val 18440"/>
            </a:avLst>
          </a:prstGeom>
          <a:solidFill>
            <a:srgbClr val="00549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lvl="1">
              <a:defRPr sz="6500" spc="-390"/>
            </a:pPr>
            <a:r>
              <a:rPr lang="en-US" dirty="0">
                <a:latin typeface="Raleway Medium"/>
                <a:sym typeface="Raleway Medium"/>
              </a:rPr>
              <a:t>3,200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5" name="2023 Projections"/>
          <p:cNvSpPr/>
          <p:nvPr/>
        </p:nvSpPr>
        <p:spPr>
          <a:xfrm>
            <a:off x="17072187" y="824523"/>
            <a:ext cx="6609160" cy="1466051"/>
          </a:xfrm>
          <a:prstGeom prst="roundRect">
            <a:avLst>
              <a:gd name="adj" fmla="val 50000"/>
            </a:avLst>
          </a:prstGeom>
          <a:ln w="63500">
            <a:solidFill>
              <a:srgbClr val="00549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solidFill>
                  <a:srgbClr val="005493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2023 Projections</a:t>
            </a:r>
          </a:p>
        </p:txBody>
      </p:sp>
      <p:sp>
        <p:nvSpPr>
          <p:cNvPr id="506" name="$18.9…"/>
          <p:cNvSpPr/>
          <p:nvPr/>
        </p:nvSpPr>
        <p:spPr>
          <a:xfrm>
            <a:off x="19685000" y="9559830"/>
            <a:ext cx="2669355" cy="2100415"/>
          </a:xfrm>
          <a:prstGeom prst="roundRect">
            <a:avLst>
              <a:gd name="adj" fmla="val 18397"/>
            </a:avLst>
          </a:prstGeom>
          <a:solidFill>
            <a:srgbClr val="00549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6500" spc="-129"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dirty="0"/>
              <a:t>$</a:t>
            </a:r>
            <a:r>
              <a:rPr lang="en-US" dirty="0"/>
              <a:t>9</a:t>
            </a:r>
            <a:endParaRPr dirty="0"/>
          </a:p>
          <a:p>
            <a:pPr>
              <a:defRPr sz="3500" spc="-69"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dirty="0"/>
              <a:t>million</a:t>
            </a:r>
          </a:p>
        </p:txBody>
      </p:sp>
      <p:sp>
        <p:nvSpPr>
          <p:cNvPr id="507" name="EBITDA"/>
          <p:cNvSpPr txBox="1"/>
          <p:nvPr/>
        </p:nvSpPr>
        <p:spPr>
          <a:xfrm>
            <a:off x="17168263" y="10432410"/>
            <a:ext cx="187405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 defTabSz="825500">
              <a:defRPr sz="3000"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EBITDA</a:t>
            </a:r>
          </a:p>
        </p:txBody>
      </p:sp>
      <p:sp>
        <p:nvSpPr>
          <p:cNvPr id="508" name="No. of accounts"/>
          <p:cNvSpPr txBox="1"/>
          <p:nvPr/>
        </p:nvSpPr>
        <p:spPr>
          <a:xfrm>
            <a:off x="16432750" y="6023755"/>
            <a:ext cx="267689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3000" b="1" spc="-18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No. of accounts</a:t>
            </a:r>
          </a:p>
        </p:txBody>
      </p:sp>
      <p:sp>
        <p:nvSpPr>
          <p:cNvPr id="509" name="+19k"/>
          <p:cNvSpPr/>
          <p:nvPr/>
        </p:nvSpPr>
        <p:spPr>
          <a:xfrm>
            <a:off x="19685000" y="7379043"/>
            <a:ext cx="2667000" cy="2095501"/>
          </a:xfrm>
          <a:prstGeom prst="roundRect">
            <a:avLst>
              <a:gd name="adj" fmla="val 18440"/>
            </a:avLst>
          </a:prstGeom>
          <a:solidFill>
            <a:srgbClr val="00549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6500" spc="-129"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rPr lang="en-US" dirty="0"/>
              <a:t>99</a:t>
            </a:r>
            <a:r>
              <a:rPr sz="5400" dirty="0"/>
              <a:t>k</a:t>
            </a:r>
          </a:p>
        </p:txBody>
      </p:sp>
      <p:sp>
        <p:nvSpPr>
          <p:cNvPr id="510" name="No. of Users"/>
          <p:cNvSpPr txBox="1"/>
          <p:nvPr/>
        </p:nvSpPr>
        <p:spPr>
          <a:xfrm>
            <a:off x="16759111" y="8097236"/>
            <a:ext cx="236474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3000" b="1" spc="-18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No. of Users</a:t>
            </a:r>
          </a:p>
        </p:txBody>
      </p:sp>
      <p:sp>
        <p:nvSpPr>
          <p:cNvPr id="511" name="$63…"/>
          <p:cNvSpPr/>
          <p:nvPr/>
        </p:nvSpPr>
        <p:spPr>
          <a:xfrm>
            <a:off x="19691325" y="2967083"/>
            <a:ext cx="2669355" cy="2100415"/>
          </a:xfrm>
          <a:prstGeom prst="roundRect">
            <a:avLst>
              <a:gd name="adj" fmla="val 18397"/>
            </a:avLst>
          </a:prstGeom>
          <a:solidFill>
            <a:srgbClr val="00549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6500" spc="-129"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dirty="0"/>
              <a:t>$</a:t>
            </a:r>
            <a:r>
              <a:rPr lang="en-US" dirty="0"/>
              <a:t>58</a:t>
            </a:r>
            <a:endParaRPr dirty="0"/>
          </a:p>
          <a:p>
            <a:pPr>
              <a:defRPr sz="3500" spc="-69"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dirty="0"/>
              <a:t>million</a:t>
            </a:r>
          </a:p>
        </p:txBody>
      </p:sp>
      <p:sp>
        <p:nvSpPr>
          <p:cNvPr id="512" name="Revenues"/>
          <p:cNvSpPr txBox="1"/>
          <p:nvPr/>
        </p:nvSpPr>
        <p:spPr>
          <a:xfrm>
            <a:off x="16432750" y="3756940"/>
            <a:ext cx="267689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3000" b="1" spc="-18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Revenues</a:t>
            </a:r>
          </a:p>
        </p:txBody>
      </p:sp>
      <p:sp>
        <p:nvSpPr>
          <p:cNvPr id="5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18D79-E89E-4E29-B4D1-C7C93B390679}"/>
              </a:ext>
            </a:extLst>
          </p:cNvPr>
          <p:cNvSpPr txBox="1"/>
          <p:nvPr/>
        </p:nvSpPr>
        <p:spPr>
          <a:xfrm>
            <a:off x="13458792" y="2037224"/>
            <a:ext cx="65" cy="113877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6CBD8-3D37-4257-9CBE-CD1854D92201}"/>
              </a:ext>
            </a:extLst>
          </p:cNvPr>
          <p:cNvSpPr txBox="1"/>
          <p:nvPr/>
        </p:nvSpPr>
        <p:spPr>
          <a:xfrm flipH="1">
            <a:off x="3254517" y="11077407"/>
            <a:ext cx="1259275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Ebitda projections are based on widely available B2B SaaS benchmarks for Sales and Marketing expenses (120%, 100%, 80%, 70% and 50% of Revenues for years 1 to 5 respectively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F024F-045B-4FB2-B51E-EC5E410C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518" y="1665529"/>
            <a:ext cx="12592751" cy="6472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4A5345-D09C-4E19-831E-34D3379A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03" y="8319272"/>
            <a:ext cx="12509566" cy="22021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Fund Requirements"/>
          <p:cNvSpPr txBox="1">
            <a:spLocks noGrp="1"/>
          </p:cNvSpPr>
          <p:nvPr>
            <p:ph type="title" idx="4294967295"/>
          </p:nvPr>
        </p:nvSpPr>
        <p:spPr>
          <a:xfrm>
            <a:off x="1625600" y="749300"/>
            <a:ext cx="9690100" cy="2286000"/>
          </a:xfrm>
          <a:prstGeom prst="rect">
            <a:avLst/>
          </a:prstGeom>
        </p:spPr>
        <p:txBody>
          <a:bodyPr/>
          <a:lstStyle/>
          <a:p>
            <a:pPr lvl="1" algn="l" defTabSz="457200">
              <a:lnSpc>
                <a:spcPts val="16700"/>
              </a:lnSpc>
              <a:defRPr sz="10000">
                <a:latin typeface="Wilson Hand"/>
                <a:ea typeface="Wilson Hand"/>
                <a:cs typeface="Wilson Hand"/>
                <a:sym typeface="Wilson Hand"/>
              </a:defRPr>
            </a:pPr>
            <a:r>
              <a:rPr dirty="0"/>
              <a:t>Fund Requirements</a:t>
            </a:r>
          </a:p>
        </p:txBody>
      </p:sp>
      <p:sp>
        <p:nvSpPr>
          <p:cNvPr id="517" name="$800k Seed"/>
          <p:cNvSpPr/>
          <p:nvPr/>
        </p:nvSpPr>
        <p:spPr>
          <a:xfrm>
            <a:off x="1625600" y="3073536"/>
            <a:ext cx="6995124" cy="1466051"/>
          </a:xfrm>
          <a:prstGeom prst="roundRect">
            <a:avLst>
              <a:gd name="adj" fmla="val 50000"/>
            </a:avLst>
          </a:prstGeom>
          <a:solidFill>
            <a:srgbClr val="4AB9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6000" dirty="0"/>
              <a:t>$</a:t>
            </a:r>
            <a:r>
              <a:rPr lang="en-US" sz="6000" dirty="0"/>
              <a:t>800</a:t>
            </a:r>
            <a:r>
              <a:rPr sz="6000" dirty="0"/>
              <a:t>k Seed</a:t>
            </a:r>
          </a:p>
        </p:txBody>
      </p:sp>
      <p:sp>
        <p:nvSpPr>
          <p:cNvPr id="518" name="Previous raise - $350k in pre-seed from a strategic investor"/>
          <p:cNvSpPr txBox="1"/>
          <p:nvPr/>
        </p:nvSpPr>
        <p:spPr>
          <a:xfrm>
            <a:off x="1711325" y="9672123"/>
            <a:ext cx="1651952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4000"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sz="4400" dirty="0">
                <a:solidFill>
                  <a:srgbClr val="FF0000"/>
                </a:solidFill>
              </a:rPr>
              <a:t>Previous raise - $3</a:t>
            </a:r>
            <a:r>
              <a:rPr lang="en-US" sz="4400" dirty="0">
                <a:solidFill>
                  <a:srgbClr val="FF0000"/>
                </a:solidFill>
              </a:rPr>
              <a:t>92</a:t>
            </a:r>
            <a:r>
              <a:rPr sz="4400" dirty="0">
                <a:solidFill>
                  <a:srgbClr val="FF0000"/>
                </a:solidFill>
              </a:rPr>
              <a:t>k in pre-seed from a strategic investor </a:t>
            </a:r>
          </a:p>
        </p:txBody>
      </p:sp>
      <p:grpSp>
        <p:nvGrpSpPr>
          <p:cNvPr id="522" name="Groupe"/>
          <p:cNvGrpSpPr/>
          <p:nvPr/>
        </p:nvGrpSpPr>
        <p:grpSpPr>
          <a:xfrm>
            <a:off x="1141697" y="3509625"/>
            <a:ext cx="11276922" cy="5088573"/>
            <a:chOff x="-1207041" y="-2760156"/>
            <a:chExt cx="9644334" cy="5088568"/>
          </a:xfrm>
        </p:grpSpPr>
        <p:sp>
          <p:nvSpPr>
            <p:cNvPr id="519" name="Flèche"/>
            <p:cNvSpPr/>
            <p:nvPr/>
          </p:nvSpPr>
          <p:spPr>
            <a:xfrm>
              <a:off x="-1207041" y="766297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7FB70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0" name="16 month target…"/>
            <p:cNvSpPr txBox="1"/>
            <p:nvPr/>
          </p:nvSpPr>
          <p:spPr>
            <a:xfrm>
              <a:off x="377357" y="-2760156"/>
              <a:ext cx="8059936" cy="5088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825500">
                <a:defRPr sz="4000" b="1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endParaRPr sz="5400" dirty="0"/>
            </a:p>
            <a:p>
              <a:pPr algn="l" defTabSz="825500">
                <a:defRPr sz="4000" b="1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sz="5400" dirty="0"/>
                <a:t>16 month target</a:t>
              </a:r>
            </a:p>
            <a:p>
              <a:pPr algn="l" defTabSz="825500">
                <a:defRPr sz="4000" b="1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sz="5400" dirty="0"/>
                <a:t>$1.0 million in </a:t>
              </a:r>
              <a:r>
                <a:rPr lang="en-US" sz="5400" dirty="0"/>
                <a:t>Revenues</a:t>
              </a:r>
            </a:p>
            <a:p>
              <a:pPr algn="l" defTabSz="825500">
                <a:defRPr sz="4000" b="1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lang="en-US" sz="5400" dirty="0"/>
                <a:t>$150k in MRR Run rate</a:t>
              </a:r>
            </a:p>
            <a:p>
              <a:pPr algn="l" defTabSz="825500">
                <a:defRPr sz="4000" b="1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lang="en-US" sz="5400" dirty="0"/>
                <a:t>$50K from NAB* committed</a:t>
              </a:r>
              <a:endParaRPr sz="5400" dirty="0"/>
            </a:p>
          </p:txBody>
        </p:sp>
      </p:grpSp>
      <p:graphicFrame>
        <p:nvGraphicFramePr>
          <p:cNvPr id="523" name="Diagramme 2D circulaire"/>
          <p:cNvGraphicFramePr/>
          <p:nvPr>
            <p:extLst>
              <p:ext uri="{D42A27DB-BD31-4B8C-83A1-F6EECF244321}">
                <p14:modId xmlns:p14="http://schemas.microsoft.com/office/powerpoint/2010/main" val="1715285322"/>
              </p:ext>
            </p:extLst>
          </p:nvPr>
        </p:nvGraphicFramePr>
        <p:xfrm>
          <a:off x="14809871" y="2080889"/>
          <a:ext cx="7382724" cy="7382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21A89-3B7A-4716-A04B-452CD424F151}"/>
              </a:ext>
            </a:extLst>
          </p:cNvPr>
          <p:cNvSpPr/>
          <p:nvPr/>
        </p:nvSpPr>
        <p:spPr>
          <a:xfrm>
            <a:off x="-1382758" y="11767982"/>
            <a:ext cx="21693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*National Association of Broadcasters Pilot Pitch Prize at NAB-NY Oct 2018 </a:t>
            </a:r>
            <a:r>
              <a:rPr lang="en-US" sz="2400" dirty="0">
                <a:solidFill>
                  <a:schemeClr val="bg2"/>
                </a:solidFill>
                <a:hlinkClick r:id="rId3"/>
              </a:rPr>
              <a:t>https://nabpilot.org/pitchprize/</a:t>
            </a:r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1" animBg="1" advAuto="0"/>
      <p:bldP spid="522" grpId="2" animBg="1" advAuto="0"/>
      <p:bldP spid="523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he Team"/>
          <p:cNvSpPr txBox="1">
            <a:spLocks noGrp="1"/>
          </p:cNvSpPr>
          <p:nvPr>
            <p:ph type="title" idx="4294967295"/>
          </p:nvPr>
        </p:nvSpPr>
        <p:spPr>
          <a:xfrm>
            <a:off x="1625600" y="664980"/>
            <a:ext cx="16180264" cy="16455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1" algn="l" defTabSz="457200">
              <a:lnSpc>
                <a:spcPts val="16700"/>
              </a:lnSpc>
              <a:defRPr sz="10000">
                <a:latin typeface="Wilson Hand"/>
                <a:ea typeface="Wilson Hand"/>
                <a:cs typeface="Wilson Hand"/>
                <a:sym typeface="Wilson Hand"/>
              </a:defRPr>
            </a:pPr>
            <a:r>
              <a:rPr dirty="0"/>
              <a:t>the Team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038" y="6123673"/>
            <a:ext cx="2502621" cy="2502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1153" y="9222074"/>
            <a:ext cx="2530390" cy="2558821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20+ years of combined experience in media production, workflow automation, content digitalization, TV Playout, hosted services…"/>
          <p:cNvSpPr txBox="1"/>
          <p:nvPr/>
        </p:nvSpPr>
        <p:spPr>
          <a:xfrm>
            <a:off x="6191486" y="3543165"/>
            <a:ext cx="16636947" cy="7663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4000" dirty="0"/>
              <a:t>20+ </a:t>
            </a:r>
            <a:r>
              <a:rPr lang="en-US" sz="4000" dirty="0"/>
              <a:t>years </a:t>
            </a:r>
            <a:r>
              <a:rPr sz="4000" dirty="0"/>
              <a:t>in media production, workflow automation</a:t>
            </a:r>
            <a:r>
              <a:rPr lang="en-US" sz="4000" dirty="0"/>
              <a:t>, networking, hosted services</a:t>
            </a:r>
          </a:p>
          <a:p>
            <a:pPr marL="88900" algn="l">
              <a:buSzPct val="100000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lang="en-US" sz="1800" dirty="0"/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lang="en-US" sz="4000" dirty="0"/>
              <a:t>24+ years</a:t>
            </a:r>
            <a:r>
              <a:rPr sz="4000" dirty="0"/>
              <a:t> experience in software development, product management</a:t>
            </a:r>
            <a:r>
              <a:rPr lang="en-US" sz="4000" dirty="0"/>
              <a:t> with P&amp;L</a:t>
            </a:r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lang="en-US" sz="4000" dirty="0"/>
              <a:t>Taken 5 product lines from concept to </a:t>
            </a:r>
            <a:r>
              <a:rPr sz="4000" dirty="0"/>
              <a:t>global product launches</a:t>
            </a:r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/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4000" dirty="0"/>
              <a:t>Harris, Thomson (Grass Valley), Cisco,</a:t>
            </a:r>
            <a:r>
              <a:rPr lang="en-US" sz="4000" dirty="0"/>
              <a:t> </a:t>
            </a:r>
            <a:r>
              <a:rPr sz="4000" dirty="0"/>
              <a:t>T</a:t>
            </a:r>
            <a:r>
              <a:rPr lang="en-US" sz="4000" dirty="0"/>
              <a:t>CS</a:t>
            </a:r>
            <a:endParaRPr sz="4000" dirty="0"/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/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4000" dirty="0"/>
              <a:t>2 Startups (1 acquired by Cisco)</a:t>
            </a:r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/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4000" dirty="0"/>
              <a:t>Expertise in Java, PostgreSQL, AWS, Agile tools </a:t>
            </a:r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/>
          </a:p>
          <a:p>
            <a:pPr marL="1031875" indent="-942975" algn="l">
              <a:buClr>
                <a:srgbClr val="5CA5DD"/>
              </a:buClr>
              <a:buSzPct val="100000"/>
              <a:buFont typeface="Courier New" panose="02070309020205020404" pitchFamily="49" charset="0"/>
              <a:buChar char="o"/>
              <a:defRPr sz="35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4000" dirty="0"/>
              <a:t>Degrees in Television Engineering, Information Systems,</a:t>
            </a:r>
            <a:r>
              <a:rPr lang="en-US" sz="4000" dirty="0"/>
              <a:t> Mechanical Engineering,</a:t>
            </a:r>
            <a:r>
              <a:rPr sz="4000" dirty="0"/>
              <a:t> </a:t>
            </a:r>
            <a:r>
              <a:rPr lang="en-US" sz="4000" dirty="0"/>
              <a:t>Wharton </a:t>
            </a:r>
            <a:r>
              <a:rPr sz="4000" dirty="0"/>
              <a:t>MBA</a:t>
            </a:r>
          </a:p>
        </p:txBody>
      </p:sp>
      <p:sp>
        <p:nvSpPr>
          <p:cNvPr id="53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33" name="Ashok sharma"/>
          <p:cNvSpPr txBox="1"/>
          <p:nvPr/>
        </p:nvSpPr>
        <p:spPr>
          <a:xfrm>
            <a:off x="2040652" y="8630438"/>
            <a:ext cx="203139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t>Ashok sharma</a:t>
            </a:r>
          </a:p>
        </p:txBody>
      </p:sp>
      <p:sp>
        <p:nvSpPr>
          <p:cNvPr id="534" name="Seb Raybaud"/>
          <p:cNvSpPr txBox="1"/>
          <p:nvPr/>
        </p:nvSpPr>
        <p:spPr>
          <a:xfrm>
            <a:off x="2102984" y="11778166"/>
            <a:ext cx="190672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t>Seb Raybaud</a:t>
            </a:r>
          </a:p>
        </p:txBody>
      </p:sp>
      <p:sp>
        <p:nvSpPr>
          <p:cNvPr id="535" name="Yannick Defrenne"/>
          <p:cNvSpPr txBox="1"/>
          <p:nvPr/>
        </p:nvSpPr>
        <p:spPr>
          <a:xfrm>
            <a:off x="1795593" y="5697198"/>
            <a:ext cx="252151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t>Yannick Defrenne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7E4A5AF-C5F4-2048-8724-6616FCA77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359" y="3102599"/>
            <a:ext cx="2527300" cy="2527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Banner ground only 2.png" descr="Banner ground only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598556"/>
            <a:ext cx="24384001" cy="5412083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Thank you"/>
          <p:cNvSpPr txBox="1"/>
          <p:nvPr/>
        </p:nvSpPr>
        <p:spPr>
          <a:xfrm>
            <a:off x="8051948" y="4666326"/>
            <a:ext cx="7835752" cy="17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lnSpc>
                <a:spcPts val="14700"/>
              </a:lnSpc>
              <a:defRPr sz="9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>
                <a:latin typeface="Wilson Hand" pitchFamily="2" charset="0"/>
              </a:rPr>
              <a:t>Thank you</a:t>
            </a:r>
            <a:endParaRPr dirty="0">
              <a:solidFill>
                <a:srgbClr val="000000"/>
              </a:solidFill>
              <a:latin typeface="Wilson Han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11B62-5D75-48E1-8838-0E01D8EA621C}"/>
              </a:ext>
            </a:extLst>
          </p:cNvPr>
          <p:cNvSpPr txBox="1"/>
          <p:nvPr/>
        </p:nvSpPr>
        <p:spPr>
          <a:xfrm>
            <a:off x="17742062" y="5185635"/>
            <a:ext cx="5708488" cy="2462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500 7</a:t>
            </a:r>
            <a:r>
              <a:rPr lang="en-US" sz="3200" baseline="30000" dirty="0"/>
              <a:t>th</a:t>
            </a:r>
            <a:r>
              <a:rPr lang="en-US" sz="3200" dirty="0"/>
              <a:t> Ave, 8</a:t>
            </a:r>
            <a:r>
              <a:rPr lang="en-US" sz="3200" baseline="30000" dirty="0"/>
              <a:t>th</a:t>
            </a:r>
            <a:r>
              <a:rPr lang="en-US" sz="3200" dirty="0"/>
              <a:t> </a:t>
            </a:r>
            <a:r>
              <a:rPr lang="en-US" sz="3200" dirty="0" err="1"/>
              <a:t>fl</a:t>
            </a:r>
            <a:r>
              <a:rPr lang="en-US" sz="3200" dirty="0"/>
              <a:t>, </a:t>
            </a:r>
          </a:p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New York, NY10018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asharma@teamium.io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(908)507-8907</a:t>
            </a:r>
          </a:p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teamium.io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2ED2-76D9-4F89-A757-549F03571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7" y="643354"/>
            <a:ext cx="1963565" cy="1963565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2F838E1-D11C-0D4A-A370-C8DFEA671D14}"/>
              </a:ext>
            </a:extLst>
          </p:cNvPr>
          <p:cNvSpPr txBox="1"/>
          <p:nvPr/>
        </p:nvSpPr>
        <p:spPr>
          <a:xfrm>
            <a:off x="17608712" y="1915408"/>
            <a:ext cx="5708488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en-US" sz="3200" dirty="0"/>
              <a:t>74000 Annecy, Fr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 SemiBold"/>
              <a:ea typeface="Raleway SemiBold"/>
              <a:cs typeface="Raleway SemiBold"/>
              <a:sym typeface="Raleway SemiBold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ydefrenne@teamium.io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+33 (0)6 20 77 88 39</a:t>
            </a:r>
          </a:p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teamium.io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“How does it work ?”"/>
          <p:cNvSpPr txBox="1">
            <a:spLocks noGrp="1"/>
          </p:cNvSpPr>
          <p:nvPr>
            <p:ph type="title"/>
          </p:nvPr>
        </p:nvSpPr>
        <p:spPr>
          <a:xfrm>
            <a:off x="1524000" y="762000"/>
            <a:ext cx="21005800" cy="2286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>
              <a:lnSpc>
                <a:spcPts val="16700"/>
              </a:lnSpc>
              <a:defRPr sz="10000">
                <a:solidFill>
                  <a:srgbClr val="FFFFFF"/>
                </a:solidFill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dirty="0"/>
              <a:t>But it takes scores of people &amp; resources with months of meticulous planning and collaboration</a:t>
            </a:r>
            <a:endParaRPr sz="8000" dirty="0"/>
          </a:p>
        </p:txBody>
      </p:sp>
      <p:pic>
        <p:nvPicPr>
          <p:cNvPr id="139" name="DwbwUv5.jpg" descr="DwbwUv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377" y="3480033"/>
            <a:ext cx="14306879" cy="804761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317500" dist="42267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40" name="Cercle"/>
          <p:cNvSpPr/>
          <p:nvPr/>
        </p:nvSpPr>
        <p:spPr>
          <a:xfrm>
            <a:off x="10265765" y="6883373"/>
            <a:ext cx="1778000" cy="1778000"/>
          </a:xfrm>
          <a:prstGeom prst="ellipse">
            <a:avLst/>
          </a:prstGeom>
          <a:ln w="63500">
            <a:solidFill>
              <a:srgbClr val="F3F7F5"/>
            </a:solidFill>
            <a:miter lim="400000"/>
          </a:ln>
          <a:effectLst>
            <a:outerShdw blurRad="6477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Cercle"/>
          <p:cNvSpPr/>
          <p:nvPr/>
        </p:nvSpPr>
        <p:spPr>
          <a:xfrm>
            <a:off x="7117080" y="6739550"/>
            <a:ext cx="1823720" cy="1778000"/>
          </a:xfrm>
          <a:prstGeom prst="ellipse">
            <a:avLst/>
          </a:prstGeom>
          <a:ln w="63500">
            <a:solidFill>
              <a:srgbClr val="F3F7F5"/>
            </a:solidFill>
            <a:miter lim="400000"/>
          </a:ln>
          <a:effectLst>
            <a:outerShdw blurRad="6477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" name="Cercle"/>
          <p:cNvSpPr/>
          <p:nvPr/>
        </p:nvSpPr>
        <p:spPr>
          <a:xfrm>
            <a:off x="17622623" y="6364758"/>
            <a:ext cx="1778000" cy="1778000"/>
          </a:xfrm>
          <a:prstGeom prst="ellipse">
            <a:avLst/>
          </a:prstGeom>
          <a:ln w="63500">
            <a:solidFill>
              <a:srgbClr val="F3F7F5"/>
            </a:solidFill>
            <a:miter lim="400000"/>
          </a:ln>
          <a:effectLst>
            <a:outerShdw blurRad="6477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3" name="Cercle"/>
          <p:cNvSpPr/>
          <p:nvPr/>
        </p:nvSpPr>
        <p:spPr>
          <a:xfrm>
            <a:off x="17108674" y="4007081"/>
            <a:ext cx="1778000" cy="1778000"/>
          </a:xfrm>
          <a:prstGeom prst="ellipse">
            <a:avLst/>
          </a:prstGeom>
          <a:ln w="63500">
            <a:solidFill>
              <a:srgbClr val="F3F7F5"/>
            </a:solidFill>
            <a:miter lim="400000"/>
          </a:ln>
          <a:effectLst>
            <a:outerShdw blurRad="6477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Cercle"/>
          <p:cNvSpPr/>
          <p:nvPr/>
        </p:nvSpPr>
        <p:spPr>
          <a:xfrm>
            <a:off x="6469774" y="4717226"/>
            <a:ext cx="1778001" cy="1778001"/>
          </a:xfrm>
          <a:prstGeom prst="ellipse">
            <a:avLst/>
          </a:prstGeom>
          <a:ln w="63500">
            <a:solidFill>
              <a:srgbClr val="F3F7F5"/>
            </a:solidFill>
            <a:miter lim="400000"/>
          </a:ln>
          <a:effectLst>
            <a:outerShdw blurRad="6477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5" name="Cercle"/>
          <p:cNvSpPr/>
          <p:nvPr/>
        </p:nvSpPr>
        <p:spPr>
          <a:xfrm>
            <a:off x="7162800" y="9227373"/>
            <a:ext cx="1778000" cy="1778001"/>
          </a:xfrm>
          <a:prstGeom prst="ellipse">
            <a:avLst/>
          </a:prstGeom>
          <a:ln w="63500">
            <a:solidFill>
              <a:srgbClr val="F3F7F5"/>
            </a:solidFill>
            <a:miter lim="400000"/>
          </a:ln>
          <a:effectLst>
            <a:outerShdw blurRad="6477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48" name="Groupe"/>
          <p:cNvGrpSpPr/>
          <p:nvPr/>
        </p:nvGrpSpPr>
        <p:grpSpPr>
          <a:xfrm>
            <a:off x="19032769" y="3509403"/>
            <a:ext cx="4343956" cy="1641475"/>
            <a:chOff x="-92844" y="792071"/>
            <a:chExt cx="4343955" cy="1641474"/>
          </a:xfrm>
        </p:grpSpPr>
        <p:sp>
          <p:nvSpPr>
            <p:cNvPr id="146" name="Sound End"/>
            <p:cNvSpPr txBox="1"/>
            <p:nvPr/>
          </p:nvSpPr>
          <p:spPr>
            <a:xfrm>
              <a:off x="1651040" y="792071"/>
              <a:ext cx="2600071" cy="1641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/>
                <a:t>Sound </a:t>
              </a:r>
              <a:endParaRPr lang="en-US" dirty="0"/>
            </a:p>
            <a:p>
              <a:r>
                <a:rPr dirty="0"/>
                <a:t>En</a:t>
              </a:r>
              <a:r>
                <a:rPr lang="en-US" dirty="0"/>
                <a:t>gineer</a:t>
              </a:r>
              <a:endParaRPr dirty="0"/>
            </a:p>
          </p:txBody>
        </p:sp>
        <p:pic>
          <p:nvPicPr>
            <p:cNvPr id="165" name="Ligne de connexion" descr="Ligne de connexion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92844" y="1281875"/>
              <a:ext cx="1652157" cy="864630"/>
            </a:xfrm>
            <a:prstGeom prst="rect">
              <a:avLst/>
            </a:prstGeom>
            <a:effectLst/>
          </p:spPr>
        </p:pic>
      </p:grpSp>
      <p:grpSp>
        <p:nvGrpSpPr>
          <p:cNvPr id="151" name="Groupe"/>
          <p:cNvGrpSpPr/>
          <p:nvPr/>
        </p:nvGrpSpPr>
        <p:grpSpPr>
          <a:xfrm>
            <a:off x="19885885" y="7253757"/>
            <a:ext cx="2695281" cy="2540435"/>
            <a:chOff x="-38110" y="-41309"/>
            <a:chExt cx="2695280" cy="2540433"/>
          </a:xfrm>
        </p:grpSpPr>
        <p:sp>
          <p:nvSpPr>
            <p:cNvPr id="149" name="Show Mgr"/>
            <p:cNvSpPr txBox="1"/>
            <p:nvPr/>
          </p:nvSpPr>
          <p:spPr>
            <a:xfrm>
              <a:off x="154883" y="857650"/>
              <a:ext cx="2502287" cy="1641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/>
                <a:t>Show </a:t>
              </a:r>
              <a:endParaRPr lang="en-US" dirty="0"/>
            </a:p>
            <a:p>
              <a:r>
                <a:rPr dirty="0"/>
                <a:t>M</a:t>
              </a:r>
              <a:r>
                <a:rPr lang="en-US" dirty="0"/>
                <a:t>anage</a:t>
              </a:r>
              <a:r>
                <a:rPr dirty="0"/>
                <a:t>r</a:t>
              </a:r>
            </a:p>
          </p:txBody>
        </p:sp>
        <p:pic>
          <p:nvPicPr>
            <p:cNvPr id="167" name="Ligne de connexion" descr="Ligne de connexion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8110" y="-41309"/>
              <a:ext cx="1059438" cy="1146950"/>
            </a:xfrm>
            <a:prstGeom prst="rect">
              <a:avLst/>
            </a:prstGeom>
            <a:effectLst/>
          </p:spPr>
        </p:pic>
      </p:grpSp>
      <p:grpSp>
        <p:nvGrpSpPr>
          <p:cNvPr id="154" name="Groupe"/>
          <p:cNvGrpSpPr/>
          <p:nvPr/>
        </p:nvGrpSpPr>
        <p:grpSpPr>
          <a:xfrm>
            <a:off x="1697271" y="4152916"/>
            <a:ext cx="4165507" cy="930464"/>
            <a:chOff x="-40625" y="-10567"/>
            <a:chExt cx="4165506" cy="930463"/>
          </a:xfrm>
        </p:grpSpPr>
        <p:sp>
          <p:nvSpPr>
            <p:cNvPr id="152" name="Stage"/>
            <p:cNvSpPr txBox="1"/>
            <p:nvPr/>
          </p:nvSpPr>
          <p:spPr>
            <a:xfrm>
              <a:off x="-40625" y="-10567"/>
              <a:ext cx="1901161" cy="872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/>
                <a:t>St</a:t>
              </a:r>
              <a:r>
                <a:rPr lang="en-US" dirty="0"/>
                <a:t>udio</a:t>
              </a:r>
              <a:endParaRPr dirty="0"/>
            </a:p>
          </p:txBody>
        </p:sp>
        <p:pic>
          <p:nvPicPr>
            <p:cNvPr id="169" name="Ligne de connexion" descr="Ligne de connexion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51427" y="395283"/>
              <a:ext cx="2073454" cy="524613"/>
            </a:xfrm>
            <a:prstGeom prst="rect">
              <a:avLst/>
            </a:prstGeom>
            <a:effectLst/>
          </p:spPr>
        </p:pic>
      </p:grpSp>
      <p:grpSp>
        <p:nvGrpSpPr>
          <p:cNvPr id="157" name="Groupe"/>
          <p:cNvGrpSpPr/>
          <p:nvPr/>
        </p:nvGrpSpPr>
        <p:grpSpPr>
          <a:xfrm>
            <a:off x="1273568" y="7733371"/>
            <a:ext cx="4611596" cy="1639694"/>
            <a:chOff x="0" y="-137346"/>
            <a:chExt cx="4611594" cy="1639692"/>
          </a:xfrm>
        </p:grpSpPr>
        <p:sp>
          <p:nvSpPr>
            <p:cNvPr id="155" name="Camera"/>
            <p:cNvSpPr txBox="1"/>
            <p:nvPr/>
          </p:nvSpPr>
          <p:spPr>
            <a:xfrm>
              <a:off x="0" y="651445"/>
              <a:ext cx="2416811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t>Camera</a:t>
              </a:r>
            </a:p>
          </p:txBody>
        </p:sp>
        <p:pic>
          <p:nvPicPr>
            <p:cNvPr id="171" name="Ligne de connexion" descr="Ligne de connexion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50379" y="-137347"/>
              <a:ext cx="2061216" cy="1047190"/>
            </a:xfrm>
            <a:prstGeom prst="rect">
              <a:avLst/>
            </a:prstGeom>
            <a:effectLst/>
          </p:spPr>
        </p:pic>
      </p:grpSp>
      <p:grpSp>
        <p:nvGrpSpPr>
          <p:cNvPr id="160" name="Groupe"/>
          <p:cNvGrpSpPr/>
          <p:nvPr/>
        </p:nvGrpSpPr>
        <p:grpSpPr>
          <a:xfrm>
            <a:off x="3537479" y="11414064"/>
            <a:ext cx="4268765" cy="1176694"/>
            <a:chOff x="0" y="-38103"/>
            <a:chExt cx="4268764" cy="1176692"/>
          </a:xfrm>
        </p:grpSpPr>
        <p:sp>
          <p:nvSpPr>
            <p:cNvPr id="158" name="Dolly"/>
            <p:cNvSpPr txBox="1"/>
            <p:nvPr/>
          </p:nvSpPr>
          <p:spPr>
            <a:xfrm>
              <a:off x="-1" y="287689"/>
              <a:ext cx="1628776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t>Dolly</a:t>
              </a:r>
            </a:p>
          </p:txBody>
        </p:sp>
        <p:pic>
          <p:nvPicPr>
            <p:cNvPr id="173" name="Ligne de connexion" descr="Ligne de connexion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67417" y="-38104"/>
              <a:ext cx="2501348" cy="1015223"/>
            </a:xfrm>
            <a:prstGeom prst="rect">
              <a:avLst/>
            </a:prstGeom>
            <a:effectLst/>
          </p:spPr>
        </p:pic>
      </p:grpSp>
      <p:grpSp>
        <p:nvGrpSpPr>
          <p:cNvPr id="163" name="Groupe"/>
          <p:cNvGrpSpPr/>
          <p:nvPr/>
        </p:nvGrpSpPr>
        <p:grpSpPr>
          <a:xfrm>
            <a:off x="10889078" y="9557160"/>
            <a:ext cx="4788000" cy="3215416"/>
            <a:chOff x="-91794" y="348708"/>
            <a:chExt cx="4787998" cy="3215414"/>
          </a:xfrm>
        </p:grpSpPr>
        <p:sp>
          <p:nvSpPr>
            <p:cNvPr id="161" name="Cameraman"/>
            <p:cNvSpPr txBox="1"/>
            <p:nvPr/>
          </p:nvSpPr>
          <p:spPr>
            <a:xfrm>
              <a:off x="979548" y="2713221"/>
              <a:ext cx="3716656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/>
                <a:t>Cameraman</a:t>
              </a:r>
            </a:p>
          </p:txBody>
        </p:sp>
        <p:pic>
          <p:nvPicPr>
            <p:cNvPr id="175" name="Ligne de connexion" descr="Ligne de connexion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91794" y="348708"/>
              <a:ext cx="981393" cy="3033597"/>
            </a:xfrm>
            <a:prstGeom prst="rect">
              <a:avLst/>
            </a:prstGeom>
            <a:effectLst/>
          </p:spPr>
        </p:pic>
      </p:grpSp>
      <p:sp>
        <p:nvSpPr>
          <p:cNvPr id="16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32" fill="hold" grpId="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22" presetClass="entr" presetSubtype="8" fill="hold" grpId="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3" presetClass="entr" presetSubtype="32" fill="hold" grpId="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2" presetClass="entr" presetSubtype="8" fill="hold" grpId="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23" presetClass="entr" presetSubtype="32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3" presetClass="entr" presetSubtype="32" fill="hold" grpId="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2" presetClass="entr" presetSubtype="8" fill="hold" grpId="1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00"/>
                            </p:stCondLst>
                            <p:childTnLst>
                              <p:par>
                                <p:cTn id="50" presetID="23" presetClass="entr" presetSubtype="32" fill="hold" grpId="11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22" presetClass="entr" presetSubtype="8" fill="hold" grpId="1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7" animBg="1" advAuto="0"/>
      <p:bldP spid="141" grpId="3" animBg="1" advAuto="0"/>
      <p:bldP spid="142" grpId="9" animBg="1" advAuto="0"/>
      <p:bldP spid="143" grpId="11" animBg="1" advAuto="0"/>
      <p:bldP spid="144" grpId="1" animBg="1" advAuto="0"/>
      <p:bldP spid="145" grpId="5" animBg="1" advAuto="0"/>
      <p:bldP spid="148" grpId="12" animBg="1" advAuto="0"/>
      <p:bldP spid="151" grpId="10" animBg="1" advAuto="0"/>
      <p:bldP spid="154" grpId="2" animBg="1" advAuto="0"/>
      <p:bldP spid="157" grpId="4" animBg="1" advAuto="0"/>
      <p:bldP spid="160" grpId="6" animBg="1" advAuto="0"/>
      <p:bldP spid="163" grpId="8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DwbwUv5.jpg" descr="DwbwUv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3784726"/>
            <a:ext cx="12192000" cy="6858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317500" dist="42267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79" name="“ How does it work ? ”"/>
          <p:cNvSpPr txBox="1">
            <a:spLocks noGrp="1"/>
          </p:cNvSpPr>
          <p:nvPr>
            <p:ph type="title"/>
          </p:nvPr>
        </p:nvSpPr>
        <p:spPr>
          <a:xfrm>
            <a:off x="1625599" y="749300"/>
            <a:ext cx="20284831" cy="2286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>
              <a:lnSpc>
                <a:spcPts val="16700"/>
              </a:lnSpc>
              <a:defRPr sz="10000">
                <a:solidFill>
                  <a:srgbClr val="FFFFFF"/>
                </a:solidFill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7200" dirty="0"/>
              <a:t>Production management is a highly complex, dynamic, interdependent and time sensitive process</a:t>
            </a:r>
          </a:p>
        </p:txBody>
      </p:sp>
      <p:sp>
        <p:nvSpPr>
          <p:cNvPr id="187" name="Daily collaboration"/>
          <p:cNvSpPr txBox="1"/>
          <p:nvPr/>
        </p:nvSpPr>
        <p:spPr>
          <a:xfrm>
            <a:off x="3064583" y="10913636"/>
            <a:ext cx="18525905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sz="3600" dirty="0"/>
              <a:t>Resource Scheduling – equipment, facilities, services, people…</a:t>
            </a:r>
          </a:p>
          <a:p>
            <a:r>
              <a:rPr sz="3600" dirty="0"/>
              <a:t>Daily </a:t>
            </a:r>
            <a:r>
              <a:rPr lang="en-US" sz="3600" dirty="0"/>
              <a:t>team coordination – where to go what to do, when…</a:t>
            </a:r>
          </a:p>
          <a:p>
            <a:r>
              <a:rPr lang="en-US" sz="3600" dirty="0"/>
              <a:t>Exceptions handling – Equipment failure, no shows, production delays, budget overruns…</a:t>
            </a:r>
            <a:endParaRPr sz="3600" dirty="0"/>
          </a:p>
        </p:txBody>
      </p:sp>
      <p:sp>
        <p:nvSpPr>
          <p:cNvPr id="18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4" name="Budgeting">
            <a:extLst>
              <a:ext uri="{FF2B5EF4-FFF2-40B4-BE49-F238E27FC236}">
                <a16:creationId xmlns:a16="http://schemas.microsoft.com/office/drawing/2014/main" id="{34BF5228-8D5D-43FF-988E-2310BE93F397}"/>
              </a:ext>
            </a:extLst>
          </p:cNvPr>
          <p:cNvSpPr/>
          <p:nvPr/>
        </p:nvSpPr>
        <p:spPr>
          <a:xfrm>
            <a:off x="901705" y="3862827"/>
            <a:ext cx="4809744" cy="1563624"/>
          </a:xfrm>
          <a:prstGeom prst="roundRect">
            <a:avLst>
              <a:gd name="adj" fmla="val 50000"/>
            </a:avLst>
          </a:prstGeom>
          <a:solidFill>
            <a:srgbClr val="FF5B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/>
              <a:t>Build Budget</a:t>
            </a:r>
            <a:endParaRPr dirty="0"/>
          </a:p>
        </p:txBody>
      </p:sp>
      <p:sp>
        <p:nvSpPr>
          <p:cNvPr id="15" name="Find resource">
            <a:extLst>
              <a:ext uri="{FF2B5EF4-FFF2-40B4-BE49-F238E27FC236}">
                <a16:creationId xmlns:a16="http://schemas.microsoft.com/office/drawing/2014/main" id="{0200A1A8-7984-4899-8097-68F5CB47B4B5}"/>
              </a:ext>
            </a:extLst>
          </p:cNvPr>
          <p:cNvSpPr/>
          <p:nvPr/>
        </p:nvSpPr>
        <p:spPr>
          <a:xfrm>
            <a:off x="901705" y="6187548"/>
            <a:ext cx="4809744" cy="1563624"/>
          </a:xfrm>
          <a:prstGeom prst="roundRect">
            <a:avLst>
              <a:gd name="adj" fmla="val 50000"/>
            </a:avLst>
          </a:prstGeom>
          <a:solidFill>
            <a:srgbClr val="FED53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/>
              <a:t>Find/Book</a:t>
            </a:r>
            <a:r>
              <a:rPr dirty="0"/>
              <a:t> </a:t>
            </a:r>
            <a:r>
              <a:rPr lang="en-US" dirty="0"/>
              <a:t>Resources</a:t>
            </a:r>
            <a:endParaRPr dirty="0"/>
          </a:p>
        </p:txBody>
      </p:sp>
      <p:sp>
        <p:nvSpPr>
          <p:cNvPr id="16" name="Resource Planning">
            <a:extLst>
              <a:ext uri="{FF2B5EF4-FFF2-40B4-BE49-F238E27FC236}">
                <a16:creationId xmlns:a16="http://schemas.microsoft.com/office/drawing/2014/main" id="{3163A1FD-C0B9-4126-B866-2D009B9B6FE0}"/>
              </a:ext>
            </a:extLst>
          </p:cNvPr>
          <p:cNvSpPr/>
          <p:nvPr/>
        </p:nvSpPr>
        <p:spPr>
          <a:xfrm>
            <a:off x="901705" y="8701461"/>
            <a:ext cx="4808412" cy="156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/>
              <a:t>Rent Equipment</a:t>
            </a:r>
            <a:endParaRPr dirty="0"/>
          </a:p>
        </p:txBody>
      </p:sp>
      <p:sp>
        <p:nvSpPr>
          <p:cNvPr id="17" name="Financial report">
            <a:extLst>
              <a:ext uri="{FF2B5EF4-FFF2-40B4-BE49-F238E27FC236}">
                <a16:creationId xmlns:a16="http://schemas.microsoft.com/office/drawing/2014/main" id="{6A3C199F-DCD6-4EEC-8051-5793DD59A5C3}"/>
              </a:ext>
            </a:extLst>
          </p:cNvPr>
          <p:cNvSpPr/>
          <p:nvPr/>
        </p:nvSpPr>
        <p:spPr>
          <a:xfrm>
            <a:off x="18953018" y="3958214"/>
            <a:ext cx="4809744" cy="1564945"/>
          </a:xfrm>
          <a:prstGeom prst="roundRect">
            <a:avLst>
              <a:gd name="adj" fmla="val 50000"/>
            </a:avLst>
          </a:prstGeom>
          <a:solidFill>
            <a:srgbClr val="FF84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/>
              <a:t>Assign tasks</a:t>
            </a:r>
            <a:endParaRPr dirty="0"/>
          </a:p>
        </p:txBody>
      </p:sp>
      <p:sp>
        <p:nvSpPr>
          <p:cNvPr id="18" name="Procurement…">
            <a:extLst>
              <a:ext uri="{FF2B5EF4-FFF2-40B4-BE49-F238E27FC236}">
                <a16:creationId xmlns:a16="http://schemas.microsoft.com/office/drawing/2014/main" id="{EC0FB3DA-EE1B-4535-B628-109EAD0576A5}"/>
              </a:ext>
            </a:extLst>
          </p:cNvPr>
          <p:cNvSpPr/>
          <p:nvPr/>
        </p:nvSpPr>
        <p:spPr>
          <a:xfrm>
            <a:off x="18953018" y="6676362"/>
            <a:ext cx="4809744" cy="1564945"/>
          </a:xfrm>
          <a:prstGeom prst="roundRect">
            <a:avLst>
              <a:gd name="adj" fmla="val 50000"/>
            </a:avLst>
          </a:prstGeom>
          <a:solidFill>
            <a:srgbClr val="B029A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defTabSz="685800"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/>
              <a:t>Update calendars</a:t>
            </a:r>
            <a:endParaRPr dirty="0"/>
          </a:p>
        </p:txBody>
      </p:sp>
      <p:sp>
        <p:nvSpPr>
          <p:cNvPr id="19" name="Production Collaboration">
            <a:extLst>
              <a:ext uri="{FF2B5EF4-FFF2-40B4-BE49-F238E27FC236}">
                <a16:creationId xmlns:a16="http://schemas.microsoft.com/office/drawing/2014/main" id="{4EC7D357-CFA8-4A37-9F0B-4273BDADE8E2}"/>
              </a:ext>
            </a:extLst>
          </p:cNvPr>
          <p:cNvSpPr/>
          <p:nvPr/>
        </p:nvSpPr>
        <p:spPr>
          <a:xfrm>
            <a:off x="19015697" y="9110037"/>
            <a:ext cx="4809744" cy="1564945"/>
          </a:xfrm>
          <a:prstGeom prst="roundRect">
            <a:avLst>
              <a:gd name="adj" fmla="val 50000"/>
            </a:avLst>
          </a:prstGeom>
          <a:solidFill>
            <a:srgbClr val="7FB7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/>
              <a:t>Manage budget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7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8" fill="hold" grpId="1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4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1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1" animBg="1" advAuto="0"/>
      <p:bldP spid="187" grpId="1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DwbwUv5.jpg" descr="DwbwUv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9230" y="4269120"/>
            <a:ext cx="6096000" cy="3429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317500" dist="42267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96" name="“ How does it work ? ”"/>
          <p:cNvSpPr txBox="1">
            <a:spLocks noGrp="1"/>
          </p:cNvSpPr>
          <p:nvPr>
            <p:ph type="title"/>
          </p:nvPr>
        </p:nvSpPr>
        <p:spPr>
          <a:xfrm>
            <a:off x="1586328" y="572367"/>
            <a:ext cx="19995535" cy="2286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>
              <a:lnSpc>
                <a:spcPts val="16700"/>
              </a:lnSpc>
              <a:defRPr sz="10000">
                <a:solidFill>
                  <a:srgbClr val="FFFFFF"/>
                </a:solidFill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pPr defTabSz="12700" hangingPunct="0">
              <a:lnSpc>
                <a:spcPct val="100000"/>
              </a:lnSpc>
            </a:pPr>
            <a:r>
              <a:rPr lang="en-US" sz="6000" dirty="0">
                <a:latin typeface="Wilson Hand" pitchFamily="2" charset="0"/>
                <a:sym typeface="Raleway SemiBold"/>
              </a:rPr>
              <a:t>Yet teams still use spreadsheets, never ending email chains and multiple disparate, disjointed legacy tools to manage production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12211" y="7534053"/>
            <a:ext cx="1941680" cy="280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488286">
            <a:off x="9604462" y="8274018"/>
            <a:ext cx="3437427" cy="1955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65cb23d291144dad1d05d1803849e9ce.jpg" descr="65cb23d291144dad1d05d1803849e9c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300000">
            <a:off x="18174532" y="5670064"/>
            <a:ext cx="2315478" cy="2944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-Shot-2013-08-05-at-4.19.20-PM.png" descr="Screen-Shot-2013-08-05-at-4.19.20-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439753">
            <a:off x="6334224" y="6987344"/>
            <a:ext cx="3501106" cy="3847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Unknown.jpeg" descr="Unknown.jpeg"/>
          <p:cNvPicPr>
            <a:picLocks noChangeAspect="1"/>
          </p:cNvPicPr>
          <p:nvPr/>
        </p:nvPicPr>
        <p:blipFill>
          <a:blip r:embed="rId7">
            <a:extLst/>
          </a:blip>
          <a:srcRect l="7686" t="97" r="8699" b="277"/>
          <a:stretch>
            <a:fillRect/>
          </a:stretch>
        </p:blipFill>
        <p:spPr>
          <a:xfrm>
            <a:off x="15172010" y="6404907"/>
            <a:ext cx="2389252" cy="2846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600" extrusionOk="0">
                <a:moveTo>
                  <a:pt x="8253" y="0"/>
                </a:moveTo>
                <a:lnTo>
                  <a:pt x="8278" y="292"/>
                </a:lnTo>
                <a:cubicBezTo>
                  <a:pt x="8308" y="666"/>
                  <a:pt x="8247" y="777"/>
                  <a:pt x="8067" y="684"/>
                </a:cubicBezTo>
                <a:cubicBezTo>
                  <a:pt x="7876" y="584"/>
                  <a:pt x="7492" y="568"/>
                  <a:pt x="7358" y="653"/>
                </a:cubicBezTo>
                <a:cubicBezTo>
                  <a:pt x="7248" y="724"/>
                  <a:pt x="6566" y="883"/>
                  <a:pt x="6327" y="894"/>
                </a:cubicBezTo>
                <a:cubicBezTo>
                  <a:pt x="6264" y="897"/>
                  <a:pt x="6151" y="930"/>
                  <a:pt x="6076" y="970"/>
                </a:cubicBezTo>
                <a:cubicBezTo>
                  <a:pt x="6002" y="1009"/>
                  <a:pt x="5908" y="999"/>
                  <a:pt x="5869" y="946"/>
                </a:cubicBezTo>
                <a:cubicBezTo>
                  <a:pt x="5698" y="713"/>
                  <a:pt x="4016" y="1012"/>
                  <a:pt x="3004" y="1454"/>
                </a:cubicBezTo>
                <a:cubicBezTo>
                  <a:pt x="2752" y="1565"/>
                  <a:pt x="2494" y="1656"/>
                  <a:pt x="2431" y="1659"/>
                </a:cubicBezTo>
                <a:cubicBezTo>
                  <a:pt x="2368" y="1662"/>
                  <a:pt x="2300" y="1709"/>
                  <a:pt x="2281" y="1762"/>
                </a:cubicBezTo>
                <a:cubicBezTo>
                  <a:pt x="2261" y="1815"/>
                  <a:pt x="2141" y="1953"/>
                  <a:pt x="2012" y="2069"/>
                </a:cubicBezTo>
                <a:cubicBezTo>
                  <a:pt x="1883" y="2184"/>
                  <a:pt x="1812" y="2324"/>
                  <a:pt x="1855" y="2382"/>
                </a:cubicBezTo>
                <a:cubicBezTo>
                  <a:pt x="1897" y="2440"/>
                  <a:pt x="1747" y="2667"/>
                  <a:pt x="1522" y="2888"/>
                </a:cubicBezTo>
                <a:cubicBezTo>
                  <a:pt x="1297" y="3109"/>
                  <a:pt x="1121" y="3337"/>
                  <a:pt x="1131" y="3394"/>
                </a:cubicBezTo>
                <a:cubicBezTo>
                  <a:pt x="1142" y="3450"/>
                  <a:pt x="1111" y="3611"/>
                  <a:pt x="1063" y="3752"/>
                </a:cubicBezTo>
                <a:cubicBezTo>
                  <a:pt x="1012" y="3907"/>
                  <a:pt x="1036" y="4095"/>
                  <a:pt x="1121" y="4228"/>
                </a:cubicBezTo>
                <a:cubicBezTo>
                  <a:pt x="1243" y="4420"/>
                  <a:pt x="1224" y="4472"/>
                  <a:pt x="970" y="4655"/>
                </a:cubicBezTo>
                <a:cubicBezTo>
                  <a:pt x="576" y="4941"/>
                  <a:pt x="321" y="5876"/>
                  <a:pt x="569" y="6128"/>
                </a:cubicBezTo>
                <a:cubicBezTo>
                  <a:pt x="671" y="6231"/>
                  <a:pt x="640" y="6300"/>
                  <a:pt x="423" y="6438"/>
                </a:cubicBezTo>
                <a:cubicBezTo>
                  <a:pt x="269" y="6536"/>
                  <a:pt x="178" y="6645"/>
                  <a:pt x="222" y="6682"/>
                </a:cubicBezTo>
                <a:cubicBezTo>
                  <a:pt x="266" y="6719"/>
                  <a:pt x="249" y="6836"/>
                  <a:pt x="183" y="6941"/>
                </a:cubicBezTo>
                <a:cubicBezTo>
                  <a:pt x="98" y="7074"/>
                  <a:pt x="99" y="7160"/>
                  <a:pt x="183" y="7230"/>
                </a:cubicBezTo>
                <a:cubicBezTo>
                  <a:pt x="265" y="7300"/>
                  <a:pt x="265" y="7391"/>
                  <a:pt x="183" y="7519"/>
                </a:cubicBezTo>
                <a:cubicBezTo>
                  <a:pt x="117" y="7622"/>
                  <a:pt x="91" y="7728"/>
                  <a:pt x="125" y="7757"/>
                </a:cubicBezTo>
                <a:cubicBezTo>
                  <a:pt x="160" y="7786"/>
                  <a:pt x="135" y="7896"/>
                  <a:pt x="68" y="8001"/>
                </a:cubicBezTo>
                <a:cubicBezTo>
                  <a:pt x="23" y="8072"/>
                  <a:pt x="-1" y="8114"/>
                  <a:pt x="0" y="8134"/>
                </a:cubicBezTo>
                <a:cubicBezTo>
                  <a:pt x="1" y="8153"/>
                  <a:pt x="27" y="8150"/>
                  <a:pt x="75" y="8124"/>
                </a:cubicBezTo>
                <a:cubicBezTo>
                  <a:pt x="286" y="8015"/>
                  <a:pt x="571" y="8265"/>
                  <a:pt x="415" y="8423"/>
                </a:cubicBezTo>
                <a:cubicBezTo>
                  <a:pt x="344" y="8494"/>
                  <a:pt x="235" y="8527"/>
                  <a:pt x="172" y="8495"/>
                </a:cubicBezTo>
                <a:cubicBezTo>
                  <a:pt x="104" y="8460"/>
                  <a:pt x="86" y="8508"/>
                  <a:pt x="125" y="8615"/>
                </a:cubicBezTo>
                <a:cubicBezTo>
                  <a:pt x="162" y="8715"/>
                  <a:pt x="144" y="8860"/>
                  <a:pt x="86" y="8938"/>
                </a:cubicBezTo>
                <a:cubicBezTo>
                  <a:pt x="20" y="9026"/>
                  <a:pt x="27" y="9125"/>
                  <a:pt x="104" y="9203"/>
                </a:cubicBezTo>
                <a:cubicBezTo>
                  <a:pt x="190" y="9290"/>
                  <a:pt x="190" y="9362"/>
                  <a:pt x="104" y="9449"/>
                </a:cubicBezTo>
                <a:cubicBezTo>
                  <a:pt x="-39" y="9594"/>
                  <a:pt x="54" y="9748"/>
                  <a:pt x="344" y="9838"/>
                </a:cubicBezTo>
                <a:cubicBezTo>
                  <a:pt x="504" y="9888"/>
                  <a:pt x="525" y="9940"/>
                  <a:pt x="437" y="10079"/>
                </a:cubicBezTo>
                <a:cubicBezTo>
                  <a:pt x="310" y="10278"/>
                  <a:pt x="305" y="11247"/>
                  <a:pt x="430" y="11398"/>
                </a:cubicBezTo>
                <a:cubicBezTo>
                  <a:pt x="597" y="11601"/>
                  <a:pt x="636" y="11955"/>
                  <a:pt x="516" y="12178"/>
                </a:cubicBezTo>
                <a:cubicBezTo>
                  <a:pt x="362" y="12462"/>
                  <a:pt x="447" y="12556"/>
                  <a:pt x="745" y="12422"/>
                </a:cubicBezTo>
                <a:cubicBezTo>
                  <a:pt x="922" y="12342"/>
                  <a:pt x="1012" y="12358"/>
                  <a:pt x="1167" y="12503"/>
                </a:cubicBezTo>
                <a:cubicBezTo>
                  <a:pt x="1372" y="12693"/>
                  <a:pt x="1316" y="12917"/>
                  <a:pt x="1074" y="12870"/>
                </a:cubicBezTo>
                <a:cubicBezTo>
                  <a:pt x="922" y="12841"/>
                  <a:pt x="894" y="12943"/>
                  <a:pt x="978" y="13214"/>
                </a:cubicBezTo>
                <a:cubicBezTo>
                  <a:pt x="1017" y="13341"/>
                  <a:pt x="1109" y="13378"/>
                  <a:pt x="1307" y="13346"/>
                </a:cubicBezTo>
                <a:cubicBezTo>
                  <a:pt x="1672" y="13287"/>
                  <a:pt x="1901" y="13603"/>
                  <a:pt x="1601" y="13750"/>
                </a:cubicBezTo>
                <a:cubicBezTo>
                  <a:pt x="1490" y="13804"/>
                  <a:pt x="1445" y="13850"/>
                  <a:pt x="1500" y="13852"/>
                </a:cubicBezTo>
                <a:cubicBezTo>
                  <a:pt x="1555" y="13854"/>
                  <a:pt x="1540" y="13917"/>
                  <a:pt x="1464" y="13993"/>
                </a:cubicBezTo>
                <a:cubicBezTo>
                  <a:pt x="1358" y="14101"/>
                  <a:pt x="1358" y="14182"/>
                  <a:pt x="1472" y="14355"/>
                </a:cubicBezTo>
                <a:cubicBezTo>
                  <a:pt x="1552" y="14477"/>
                  <a:pt x="1607" y="14636"/>
                  <a:pt x="1590" y="14707"/>
                </a:cubicBezTo>
                <a:cubicBezTo>
                  <a:pt x="1572" y="14779"/>
                  <a:pt x="1630" y="14909"/>
                  <a:pt x="1719" y="14996"/>
                </a:cubicBezTo>
                <a:cubicBezTo>
                  <a:pt x="1808" y="15084"/>
                  <a:pt x="1871" y="15276"/>
                  <a:pt x="1858" y="15424"/>
                </a:cubicBezTo>
                <a:cubicBezTo>
                  <a:pt x="1842" y="15621"/>
                  <a:pt x="1927" y="15753"/>
                  <a:pt x="2177" y="15918"/>
                </a:cubicBezTo>
                <a:lnTo>
                  <a:pt x="2517" y="16144"/>
                </a:lnTo>
                <a:lnTo>
                  <a:pt x="2163" y="16457"/>
                </a:lnTo>
                <a:cubicBezTo>
                  <a:pt x="1967" y="16629"/>
                  <a:pt x="1836" y="16811"/>
                  <a:pt x="1873" y="16860"/>
                </a:cubicBezTo>
                <a:cubicBezTo>
                  <a:pt x="1909" y="16910"/>
                  <a:pt x="1852" y="17031"/>
                  <a:pt x="1747" y="17128"/>
                </a:cubicBezTo>
                <a:cubicBezTo>
                  <a:pt x="1605" y="17260"/>
                  <a:pt x="1564" y="17461"/>
                  <a:pt x="1583" y="17935"/>
                </a:cubicBezTo>
                <a:cubicBezTo>
                  <a:pt x="1612" y="18695"/>
                  <a:pt x="1718" y="18801"/>
                  <a:pt x="3462" y="19805"/>
                </a:cubicBezTo>
                <a:cubicBezTo>
                  <a:pt x="4093" y="20168"/>
                  <a:pt x="4657" y="20554"/>
                  <a:pt x="4716" y="20663"/>
                </a:cubicBezTo>
                <a:cubicBezTo>
                  <a:pt x="4855" y="20925"/>
                  <a:pt x="5701" y="21371"/>
                  <a:pt x="6058" y="21371"/>
                </a:cubicBezTo>
                <a:cubicBezTo>
                  <a:pt x="6213" y="21371"/>
                  <a:pt x="6441" y="21435"/>
                  <a:pt x="6563" y="21513"/>
                </a:cubicBezTo>
                <a:cubicBezTo>
                  <a:pt x="6627" y="21553"/>
                  <a:pt x="6926" y="21579"/>
                  <a:pt x="7408" y="21600"/>
                </a:cubicBezTo>
                <a:lnTo>
                  <a:pt x="7831" y="21428"/>
                </a:lnTo>
                <a:cubicBezTo>
                  <a:pt x="7877" y="21409"/>
                  <a:pt x="7917" y="21386"/>
                  <a:pt x="7963" y="21365"/>
                </a:cubicBezTo>
                <a:cubicBezTo>
                  <a:pt x="8671" y="21032"/>
                  <a:pt x="9141" y="20351"/>
                  <a:pt x="9238" y="19498"/>
                </a:cubicBezTo>
                <a:cubicBezTo>
                  <a:pt x="9276" y="18919"/>
                  <a:pt x="9311" y="18868"/>
                  <a:pt x="9628" y="18875"/>
                </a:cubicBezTo>
                <a:cubicBezTo>
                  <a:pt x="9683" y="18876"/>
                  <a:pt x="9743" y="18868"/>
                  <a:pt x="9800" y="18866"/>
                </a:cubicBezTo>
                <a:cubicBezTo>
                  <a:pt x="10091" y="18839"/>
                  <a:pt x="10370" y="18812"/>
                  <a:pt x="10563" y="18769"/>
                </a:cubicBezTo>
                <a:cubicBezTo>
                  <a:pt x="10622" y="18755"/>
                  <a:pt x="10672" y="18740"/>
                  <a:pt x="10724" y="18724"/>
                </a:cubicBezTo>
                <a:cubicBezTo>
                  <a:pt x="10770" y="18710"/>
                  <a:pt x="10822" y="18697"/>
                  <a:pt x="10860" y="18682"/>
                </a:cubicBezTo>
                <a:cubicBezTo>
                  <a:pt x="10918" y="18659"/>
                  <a:pt x="10950" y="18634"/>
                  <a:pt x="10985" y="18610"/>
                </a:cubicBezTo>
                <a:cubicBezTo>
                  <a:pt x="11009" y="18593"/>
                  <a:pt x="11046" y="18579"/>
                  <a:pt x="11060" y="18562"/>
                </a:cubicBezTo>
                <a:cubicBezTo>
                  <a:pt x="11143" y="18464"/>
                  <a:pt x="11334" y="18384"/>
                  <a:pt x="11486" y="18384"/>
                </a:cubicBezTo>
                <a:cubicBezTo>
                  <a:pt x="11678" y="18384"/>
                  <a:pt x="11818" y="18295"/>
                  <a:pt x="11941" y="18095"/>
                </a:cubicBezTo>
                <a:cubicBezTo>
                  <a:pt x="12153" y="17751"/>
                  <a:pt x="12295" y="17736"/>
                  <a:pt x="12650" y="18017"/>
                </a:cubicBezTo>
                <a:cubicBezTo>
                  <a:pt x="12654" y="18020"/>
                  <a:pt x="12657" y="18020"/>
                  <a:pt x="12661" y="18023"/>
                </a:cubicBezTo>
                <a:cubicBezTo>
                  <a:pt x="12814" y="18116"/>
                  <a:pt x="12962" y="18147"/>
                  <a:pt x="13141" y="18140"/>
                </a:cubicBezTo>
                <a:cubicBezTo>
                  <a:pt x="13249" y="18124"/>
                  <a:pt x="13338" y="18113"/>
                  <a:pt x="13567" y="18053"/>
                </a:cubicBezTo>
                <a:cubicBezTo>
                  <a:pt x="13925" y="17958"/>
                  <a:pt x="14590" y="17739"/>
                  <a:pt x="15046" y="17565"/>
                </a:cubicBezTo>
                <a:lnTo>
                  <a:pt x="15873" y="17246"/>
                </a:lnTo>
                <a:lnTo>
                  <a:pt x="16424" y="17529"/>
                </a:lnTo>
                <a:lnTo>
                  <a:pt x="16829" y="17734"/>
                </a:lnTo>
                <a:cubicBezTo>
                  <a:pt x="17238" y="17942"/>
                  <a:pt x="17561" y="18093"/>
                  <a:pt x="17863" y="18227"/>
                </a:cubicBezTo>
                <a:cubicBezTo>
                  <a:pt x="17888" y="18238"/>
                  <a:pt x="17907" y="18244"/>
                  <a:pt x="17931" y="18254"/>
                </a:cubicBezTo>
                <a:cubicBezTo>
                  <a:pt x="18084" y="18322"/>
                  <a:pt x="18202" y="18364"/>
                  <a:pt x="18332" y="18414"/>
                </a:cubicBezTo>
                <a:cubicBezTo>
                  <a:pt x="18477" y="18468"/>
                  <a:pt x="18624" y="18522"/>
                  <a:pt x="18748" y="18556"/>
                </a:cubicBezTo>
                <a:cubicBezTo>
                  <a:pt x="18856" y="18587"/>
                  <a:pt x="18962" y="18615"/>
                  <a:pt x="19059" y="18631"/>
                </a:cubicBezTo>
                <a:cubicBezTo>
                  <a:pt x="19106" y="18638"/>
                  <a:pt x="19154" y="18648"/>
                  <a:pt x="19199" y="18652"/>
                </a:cubicBezTo>
                <a:cubicBezTo>
                  <a:pt x="19335" y="18665"/>
                  <a:pt x="19466" y="18663"/>
                  <a:pt x="19596" y="18646"/>
                </a:cubicBezTo>
                <a:cubicBezTo>
                  <a:pt x="19780" y="18624"/>
                  <a:pt x="19960" y="18575"/>
                  <a:pt x="20155" y="18501"/>
                </a:cubicBezTo>
                <a:cubicBezTo>
                  <a:pt x="20302" y="18447"/>
                  <a:pt x="20440" y="18387"/>
                  <a:pt x="20560" y="18318"/>
                </a:cubicBezTo>
                <a:cubicBezTo>
                  <a:pt x="20946" y="18091"/>
                  <a:pt x="21194" y="17770"/>
                  <a:pt x="21380" y="17288"/>
                </a:cubicBezTo>
                <a:cubicBezTo>
                  <a:pt x="21388" y="17260"/>
                  <a:pt x="21400" y="17238"/>
                  <a:pt x="21408" y="17210"/>
                </a:cubicBezTo>
                <a:cubicBezTo>
                  <a:pt x="21408" y="17209"/>
                  <a:pt x="21408" y="17207"/>
                  <a:pt x="21408" y="17207"/>
                </a:cubicBezTo>
                <a:cubicBezTo>
                  <a:pt x="21408" y="17206"/>
                  <a:pt x="21408" y="17204"/>
                  <a:pt x="21408" y="17204"/>
                </a:cubicBezTo>
                <a:cubicBezTo>
                  <a:pt x="21518" y="16804"/>
                  <a:pt x="21561" y="16297"/>
                  <a:pt x="21555" y="15638"/>
                </a:cubicBezTo>
                <a:cubicBezTo>
                  <a:pt x="21551" y="15202"/>
                  <a:pt x="21528" y="14947"/>
                  <a:pt x="21501" y="14692"/>
                </a:cubicBezTo>
                <a:cubicBezTo>
                  <a:pt x="21460" y="14428"/>
                  <a:pt x="21419" y="14164"/>
                  <a:pt x="21351" y="13918"/>
                </a:cubicBezTo>
                <a:cubicBezTo>
                  <a:pt x="21318" y="13818"/>
                  <a:pt x="21285" y="13722"/>
                  <a:pt x="21240" y="13605"/>
                </a:cubicBezTo>
                <a:cubicBezTo>
                  <a:pt x="21085" y="13205"/>
                  <a:pt x="20888" y="12845"/>
                  <a:pt x="20631" y="12476"/>
                </a:cubicBezTo>
                <a:cubicBezTo>
                  <a:pt x="20498" y="12295"/>
                  <a:pt x="20369" y="12130"/>
                  <a:pt x="20209" y="11940"/>
                </a:cubicBezTo>
                <a:cubicBezTo>
                  <a:pt x="19936" y="11618"/>
                  <a:pt x="19625" y="11278"/>
                  <a:pt x="19213" y="10883"/>
                </a:cubicBezTo>
                <a:lnTo>
                  <a:pt x="18375" y="10082"/>
                </a:lnTo>
                <a:lnTo>
                  <a:pt x="18469" y="9871"/>
                </a:lnTo>
                <a:cubicBezTo>
                  <a:pt x="18470" y="9865"/>
                  <a:pt x="18474" y="9856"/>
                  <a:pt x="18476" y="9850"/>
                </a:cubicBezTo>
                <a:cubicBezTo>
                  <a:pt x="18488" y="9806"/>
                  <a:pt x="18505" y="9762"/>
                  <a:pt x="18533" y="9705"/>
                </a:cubicBezTo>
                <a:cubicBezTo>
                  <a:pt x="18570" y="9630"/>
                  <a:pt x="18603" y="9522"/>
                  <a:pt x="18637" y="9422"/>
                </a:cubicBezTo>
                <a:cubicBezTo>
                  <a:pt x="18691" y="9269"/>
                  <a:pt x="18745" y="9114"/>
                  <a:pt x="18773" y="8938"/>
                </a:cubicBezTo>
                <a:cubicBezTo>
                  <a:pt x="18882" y="8233"/>
                  <a:pt x="18781" y="7384"/>
                  <a:pt x="18483" y="6706"/>
                </a:cubicBezTo>
                <a:cubicBezTo>
                  <a:pt x="18313" y="6319"/>
                  <a:pt x="18000" y="5828"/>
                  <a:pt x="17785" y="5616"/>
                </a:cubicBezTo>
                <a:lnTo>
                  <a:pt x="17616" y="5450"/>
                </a:lnTo>
                <a:cubicBezTo>
                  <a:pt x="17488" y="5363"/>
                  <a:pt x="17313" y="5268"/>
                  <a:pt x="17190" y="5237"/>
                </a:cubicBezTo>
                <a:cubicBezTo>
                  <a:pt x="17165" y="5230"/>
                  <a:pt x="17080" y="5230"/>
                  <a:pt x="17043" y="5225"/>
                </a:cubicBezTo>
                <a:lnTo>
                  <a:pt x="16385" y="5213"/>
                </a:lnTo>
                <a:lnTo>
                  <a:pt x="15379" y="5194"/>
                </a:lnTo>
                <a:lnTo>
                  <a:pt x="15164" y="4008"/>
                </a:lnTo>
                <a:cubicBezTo>
                  <a:pt x="14955" y="2844"/>
                  <a:pt x="14737" y="2219"/>
                  <a:pt x="14555" y="2271"/>
                </a:cubicBezTo>
                <a:cubicBezTo>
                  <a:pt x="14505" y="2285"/>
                  <a:pt x="14445" y="2122"/>
                  <a:pt x="14426" y="1909"/>
                </a:cubicBezTo>
                <a:cubicBezTo>
                  <a:pt x="14393" y="1544"/>
                  <a:pt x="14370" y="1522"/>
                  <a:pt x="14025" y="1524"/>
                </a:cubicBezTo>
                <a:cubicBezTo>
                  <a:pt x="13824" y="1525"/>
                  <a:pt x="13468" y="1562"/>
                  <a:pt x="13234" y="1608"/>
                </a:cubicBezTo>
                <a:cubicBezTo>
                  <a:pt x="12714" y="1710"/>
                  <a:pt x="12449" y="1541"/>
                  <a:pt x="12772" y="1313"/>
                </a:cubicBezTo>
                <a:cubicBezTo>
                  <a:pt x="12914" y="1212"/>
                  <a:pt x="13246" y="1173"/>
                  <a:pt x="13918" y="1177"/>
                </a:cubicBezTo>
                <a:cubicBezTo>
                  <a:pt x="14552" y="1182"/>
                  <a:pt x="14863" y="1149"/>
                  <a:pt x="14863" y="1075"/>
                </a:cubicBezTo>
                <a:cubicBezTo>
                  <a:pt x="14863" y="1015"/>
                  <a:pt x="14773" y="971"/>
                  <a:pt x="14662" y="979"/>
                </a:cubicBezTo>
                <a:cubicBezTo>
                  <a:pt x="14540" y="987"/>
                  <a:pt x="14467" y="929"/>
                  <a:pt x="14476" y="831"/>
                </a:cubicBezTo>
                <a:cubicBezTo>
                  <a:pt x="14485" y="728"/>
                  <a:pt x="14432" y="689"/>
                  <a:pt x="14326" y="723"/>
                </a:cubicBezTo>
                <a:cubicBezTo>
                  <a:pt x="14235" y="752"/>
                  <a:pt x="14048" y="729"/>
                  <a:pt x="13910" y="672"/>
                </a:cubicBezTo>
                <a:cubicBezTo>
                  <a:pt x="13773" y="614"/>
                  <a:pt x="13557" y="552"/>
                  <a:pt x="13431" y="533"/>
                </a:cubicBezTo>
                <a:cubicBezTo>
                  <a:pt x="13305" y="514"/>
                  <a:pt x="13213" y="451"/>
                  <a:pt x="13227" y="394"/>
                </a:cubicBezTo>
                <a:cubicBezTo>
                  <a:pt x="13233" y="368"/>
                  <a:pt x="13140" y="339"/>
                  <a:pt x="13023" y="313"/>
                </a:cubicBezTo>
                <a:cubicBezTo>
                  <a:pt x="12954" y="304"/>
                  <a:pt x="12922" y="291"/>
                  <a:pt x="12843" y="283"/>
                </a:cubicBezTo>
                <a:cubicBezTo>
                  <a:pt x="12700" y="261"/>
                  <a:pt x="12549" y="241"/>
                  <a:pt x="12339" y="226"/>
                </a:cubicBezTo>
                <a:cubicBezTo>
                  <a:pt x="11838" y="189"/>
                  <a:pt x="11401" y="119"/>
                  <a:pt x="11365" y="69"/>
                </a:cubicBezTo>
                <a:cubicBezTo>
                  <a:pt x="11346" y="44"/>
                  <a:pt x="10650" y="22"/>
                  <a:pt x="9625" y="6"/>
                </a:cubicBezTo>
                <a:cubicBezTo>
                  <a:pt x="9607" y="6"/>
                  <a:pt x="9588" y="6"/>
                  <a:pt x="9571" y="6"/>
                </a:cubicBezTo>
                <a:cubicBezTo>
                  <a:pt x="9142" y="4"/>
                  <a:pt x="8726" y="2"/>
                  <a:pt x="8253" y="0"/>
                </a:cubicBezTo>
                <a:close/>
                <a:moveTo>
                  <a:pt x="19575" y="15300"/>
                </a:moveTo>
                <a:cubicBezTo>
                  <a:pt x="19812" y="15300"/>
                  <a:pt x="20039" y="15347"/>
                  <a:pt x="20080" y="15403"/>
                </a:cubicBezTo>
                <a:cubicBezTo>
                  <a:pt x="20106" y="15438"/>
                  <a:pt x="20127" y="15554"/>
                  <a:pt x="20141" y="15710"/>
                </a:cubicBezTo>
                <a:cubicBezTo>
                  <a:pt x="20154" y="15866"/>
                  <a:pt x="20161" y="16061"/>
                  <a:pt x="20162" y="16258"/>
                </a:cubicBezTo>
                <a:cubicBezTo>
                  <a:pt x="20164" y="16652"/>
                  <a:pt x="20139" y="17046"/>
                  <a:pt x="20087" y="17116"/>
                </a:cubicBezTo>
                <a:cubicBezTo>
                  <a:pt x="20040" y="17180"/>
                  <a:pt x="19943" y="17198"/>
                  <a:pt x="19869" y="17158"/>
                </a:cubicBezTo>
                <a:cubicBezTo>
                  <a:pt x="19677" y="17055"/>
                  <a:pt x="18764" y="17043"/>
                  <a:pt x="18691" y="17143"/>
                </a:cubicBezTo>
                <a:cubicBezTo>
                  <a:pt x="18667" y="17176"/>
                  <a:pt x="18640" y="17197"/>
                  <a:pt x="18612" y="17210"/>
                </a:cubicBezTo>
                <a:cubicBezTo>
                  <a:pt x="18576" y="17225"/>
                  <a:pt x="18536" y="17216"/>
                  <a:pt x="18490" y="17201"/>
                </a:cubicBezTo>
                <a:cubicBezTo>
                  <a:pt x="18425" y="17179"/>
                  <a:pt x="18350" y="17134"/>
                  <a:pt x="18254" y="17044"/>
                </a:cubicBezTo>
                <a:cubicBezTo>
                  <a:pt x="18023" y="16830"/>
                  <a:pt x="17991" y="16427"/>
                  <a:pt x="18175" y="16035"/>
                </a:cubicBezTo>
                <a:cubicBezTo>
                  <a:pt x="18301" y="15765"/>
                  <a:pt x="18313" y="15762"/>
                  <a:pt x="18533" y="15930"/>
                </a:cubicBezTo>
                <a:cubicBezTo>
                  <a:pt x="18594" y="15976"/>
                  <a:pt x="18653" y="16006"/>
                  <a:pt x="18705" y="16023"/>
                </a:cubicBezTo>
                <a:cubicBezTo>
                  <a:pt x="18757" y="16040"/>
                  <a:pt x="18804" y="16044"/>
                  <a:pt x="18834" y="16035"/>
                </a:cubicBezTo>
                <a:cubicBezTo>
                  <a:pt x="18893" y="16018"/>
                  <a:pt x="18893" y="15952"/>
                  <a:pt x="18780" y="15857"/>
                </a:cubicBezTo>
                <a:cubicBezTo>
                  <a:pt x="18752" y="15834"/>
                  <a:pt x="18734" y="15807"/>
                  <a:pt x="18726" y="15779"/>
                </a:cubicBezTo>
                <a:cubicBezTo>
                  <a:pt x="18726" y="15778"/>
                  <a:pt x="18727" y="15777"/>
                  <a:pt x="18726" y="15776"/>
                </a:cubicBezTo>
                <a:cubicBezTo>
                  <a:pt x="18718" y="15739"/>
                  <a:pt x="18739" y="15699"/>
                  <a:pt x="18762" y="15659"/>
                </a:cubicBezTo>
                <a:cubicBezTo>
                  <a:pt x="18784" y="15618"/>
                  <a:pt x="18818" y="15580"/>
                  <a:pt x="18866" y="15541"/>
                </a:cubicBezTo>
                <a:cubicBezTo>
                  <a:pt x="18887" y="15524"/>
                  <a:pt x="18902" y="15507"/>
                  <a:pt x="18927" y="15490"/>
                </a:cubicBezTo>
                <a:cubicBezTo>
                  <a:pt x="18992" y="15448"/>
                  <a:pt x="19070" y="15413"/>
                  <a:pt x="19156" y="15382"/>
                </a:cubicBezTo>
                <a:cubicBezTo>
                  <a:pt x="19176" y="15374"/>
                  <a:pt x="19192" y="15364"/>
                  <a:pt x="19213" y="15358"/>
                </a:cubicBezTo>
                <a:cubicBezTo>
                  <a:pt x="19327" y="15323"/>
                  <a:pt x="19450" y="15300"/>
                  <a:pt x="19575" y="1530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04" name="Issue on timesheet…"/>
          <p:cNvGrpSpPr/>
          <p:nvPr/>
        </p:nvGrpSpPr>
        <p:grpSpPr>
          <a:xfrm rot="21535474">
            <a:off x="17087057" y="3434158"/>
            <a:ext cx="2445035" cy="2608443"/>
            <a:chOff x="0" y="0"/>
            <a:chExt cx="3487503" cy="3713469"/>
          </a:xfrm>
        </p:grpSpPr>
        <p:sp>
          <p:nvSpPr>
            <p:cNvPr id="203" name="Issue on timesheet…"/>
            <p:cNvSpPr/>
            <p:nvPr/>
          </p:nvSpPr>
          <p:spPr>
            <a:xfrm>
              <a:off x="12699" y="355600"/>
              <a:ext cx="3462105" cy="3243570"/>
            </a:xfrm>
            <a:prstGeom prst="rect">
              <a:avLst/>
            </a:prstGeom>
            <a:solidFill>
              <a:srgbClr val="FFC5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Issue on timesheet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Episode 2 S3</a:t>
              </a:r>
            </a:p>
          </p:txBody>
        </p:sp>
        <p:pic>
          <p:nvPicPr>
            <p:cNvPr id="202" name="Issue on timesheet…" descr="Issue on timesheet…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3487504" cy="3713471"/>
            </a:xfrm>
            <a:prstGeom prst="rect">
              <a:avLst/>
            </a:prstGeom>
            <a:effectLst/>
          </p:spPr>
        </p:pic>
      </p:grpSp>
      <p:grpSp>
        <p:nvGrpSpPr>
          <p:cNvPr id="207" name="Send…"/>
          <p:cNvGrpSpPr/>
          <p:nvPr/>
        </p:nvGrpSpPr>
        <p:grpSpPr>
          <a:xfrm rot="620211">
            <a:off x="18857059" y="8506507"/>
            <a:ext cx="2428561" cy="2743884"/>
            <a:chOff x="0" y="0"/>
            <a:chExt cx="3487503" cy="3713469"/>
          </a:xfrm>
        </p:grpSpPr>
        <p:sp>
          <p:nvSpPr>
            <p:cNvPr id="206" name="Send…"/>
            <p:cNvSpPr/>
            <p:nvPr/>
          </p:nvSpPr>
          <p:spPr>
            <a:xfrm>
              <a:off x="12700" y="355600"/>
              <a:ext cx="3462104" cy="3243570"/>
            </a:xfrm>
            <a:prstGeom prst="rect">
              <a:avLst/>
            </a:prstGeom>
            <a:solidFill>
              <a:srgbClr val="FFC5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Send 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Actual 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by end of week</a:t>
              </a:r>
            </a:p>
          </p:txBody>
        </p:sp>
        <p:pic>
          <p:nvPicPr>
            <p:cNvPr id="205" name="Send…" descr="Send…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3487504" cy="3713471"/>
            </a:xfrm>
            <a:prstGeom prst="rect">
              <a:avLst/>
            </a:prstGeom>
            <a:effectLst/>
          </p:spPr>
        </p:pic>
      </p:grpSp>
      <p:grpSp>
        <p:nvGrpSpPr>
          <p:cNvPr id="210" name="Call…"/>
          <p:cNvGrpSpPr/>
          <p:nvPr/>
        </p:nvGrpSpPr>
        <p:grpSpPr>
          <a:xfrm rot="21000000">
            <a:off x="862410" y="5328976"/>
            <a:ext cx="2680810" cy="3318870"/>
            <a:chOff x="0" y="0"/>
            <a:chExt cx="3487503" cy="3713469"/>
          </a:xfrm>
        </p:grpSpPr>
        <p:sp>
          <p:nvSpPr>
            <p:cNvPr id="209" name="Call…"/>
            <p:cNvSpPr/>
            <p:nvPr/>
          </p:nvSpPr>
          <p:spPr>
            <a:xfrm>
              <a:off x="12700" y="355600"/>
              <a:ext cx="3462104" cy="3243570"/>
            </a:xfrm>
            <a:prstGeom prst="rect">
              <a:avLst/>
            </a:prstGeom>
            <a:solidFill>
              <a:srgbClr val="F5F0B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Call  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John Pattison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cameraman</a:t>
              </a:r>
            </a:p>
          </p:txBody>
        </p:sp>
        <p:pic>
          <p:nvPicPr>
            <p:cNvPr id="208" name="Call…" descr="Call…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3487504" cy="3713471"/>
            </a:xfrm>
            <a:prstGeom prst="rect">
              <a:avLst/>
            </a:prstGeom>
            <a:effectLst/>
          </p:spPr>
        </p:pic>
      </p:grpSp>
      <p:grpSp>
        <p:nvGrpSpPr>
          <p:cNvPr id="213" name="Call…"/>
          <p:cNvGrpSpPr/>
          <p:nvPr/>
        </p:nvGrpSpPr>
        <p:grpSpPr>
          <a:xfrm rot="240000">
            <a:off x="13981749" y="2858966"/>
            <a:ext cx="2711101" cy="2605615"/>
            <a:chOff x="0" y="0"/>
            <a:chExt cx="3487503" cy="3713469"/>
          </a:xfrm>
        </p:grpSpPr>
        <p:sp>
          <p:nvSpPr>
            <p:cNvPr id="212" name="Call…"/>
            <p:cNvSpPr/>
            <p:nvPr/>
          </p:nvSpPr>
          <p:spPr>
            <a:xfrm>
              <a:off x="12700" y="355600"/>
              <a:ext cx="3462104" cy="3243570"/>
            </a:xfrm>
            <a:prstGeom prst="rect">
              <a:avLst/>
            </a:prstGeom>
            <a:solidFill>
              <a:srgbClr val="F5F0B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Call  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Joe liehman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Sound Eng</a:t>
              </a:r>
            </a:p>
          </p:txBody>
        </p:sp>
        <p:pic>
          <p:nvPicPr>
            <p:cNvPr id="211" name="Call…" descr="Call…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3487504" cy="3713471"/>
            </a:xfrm>
            <a:prstGeom prst="rect">
              <a:avLst/>
            </a:prstGeom>
            <a:effectLst/>
          </p:spPr>
        </p:pic>
      </p:grpSp>
      <p:grpSp>
        <p:nvGrpSpPr>
          <p:cNvPr id="216" name="Edit Freelance…"/>
          <p:cNvGrpSpPr/>
          <p:nvPr/>
        </p:nvGrpSpPr>
        <p:grpSpPr>
          <a:xfrm rot="21000000">
            <a:off x="1829553" y="3483107"/>
            <a:ext cx="2790664" cy="2210192"/>
            <a:chOff x="0" y="0"/>
            <a:chExt cx="3487503" cy="3713469"/>
          </a:xfrm>
        </p:grpSpPr>
        <p:sp>
          <p:nvSpPr>
            <p:cNvPr id="215" name="Edit Freelance…"/>
            <p:cNvSpPr/>
            <p:nvPr/>
          </p:nvSpPr>
          <p:spPr>
            <a:xfrm>
              <a:off x="12700" y="355599"/>
              <a:ext cx="3462104" cy="3243571"/>
            </a:xfrm>
            <a:prstGeom prst="rect">
              <a:avLst/>
            </a:prstGeom>
            <a:solidFill>
              <a:srgbClr val="FFC5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Edit Freelance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contracts </a:t>
              </a:r>
            </a:p>
          </p:txBody>
        </p:sp>
        <p:pic>
          <p:nvPicPr>
            <p:cNvPr id="214" name="Edit Freelance…" descr="Edit Freelance…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3487504" cy="3713471"/>
            </a:xfrm>
            <a:prstGeom prst="rect">
              <a:avLst/>
            </a:prstGeom>
            <a:effectLst/>
          </p:spPr>
        </p:pic>
      </p:grpSp>
      <p:grpSp>
        <p:nvGrpSpPr>
          <p:cNvPr id="219" name="Send…"/>
          <p:cNvGrpSpPr/>
          <p:nvPr/>
        </p:nvGrpSpPr>
        <p:grpSpPr>
          <a:xfrm rot="425971">
            <a:off x="7623983" y="2496820"/>
            <a:ext cx="2525105" cy="3258444"/>
            <a:chOff x="0" y="0"/>
            <a:chExt cx="3487503" cy="3713469"/>
          </a:xfrm>
        </p:grpSpPr>
        <p:sp>
          <p:nvSpPr>
            <p:cNvPr id="218" name="Send…"/>
            <p:cNvSpPr/>
            <p:nvPr/>
          </p:nvSpPr>
          <p:spPr>
            <a:xfrm>
              <a:off x="12700" y="355600"/>
              <a:ext cx="3462104" cy="3243570"/>
            </a:xfrm>
            <a:prstGeom prst="rect">
              <a:avLst/>
            </a:prstGeom>
            <a:solidFill>
              <a:srgbClr val="F5F0B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Send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confirmation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to ACME prod</a:t>
              </a:r>
            </a:p>
          </p:txBody>
        </p:sp>
        <p:pic>
          <p:nvPicPr>
            <p:cNvPr id="217" name="Send…" descr="Send…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3487504" cy="3713471"/>
            </a:xfrm>
            <a:prstGeom prst="rect">
              <a:avLst/>
            </a:prstGeom>
            <a:effectLst/>
          </p:spPr>
        </p:pic>
      </p:grpSp>
      <p:grpSp>
        <p:nvGrpSpPr>
          <p:cNvPr id="222" name="Find a 3KW…"/>
          <p:cNvGrpSpPr/>
          <p:nvPr/>
        </p:nvGrpSpPr>
        <p:grpSpPr>
          <a:xfrm rot="420000">
            <a:off x="19731997" y="2992257"/>
            <a:ext cx="2852448" cy="2827876"/>
            <a:chOff x="0" y="0"/>
            <a:chExt cx="3487503" cy="3713469"/>
          </a:xfrm>
        </p:grpSpPr>
        <p:sp>
          <p:nvSpPr>
            <p:cNvPr id="221" name="Find a 3KW…"/>
            <p:cNvSpPr/>
            <p:nvPr/>
          </p:nvSpPr>
          <p:spPr>
            <a:xfrm>
              <a:off x="12700" y="355600"/>
              <a:ext cx="3462104" cy="3243570"/>
            </a:xfrm>
            <a:prstGeom prst="rect">
              <a:avLst/>
            </a:prstGeom>
            <a:solidFill>
              <a:srgbClr val="D9FDEA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Find a 3KW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lighting</a:t>
              </a:r>
            </a:p>
          </p:txBody>
        </p:sp>
        <p:pic>
          <p:nvPicPr>
            <p:cNvPr id="220" name="Find a 3KW…" descr="Find a 3KW…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3487504" cy="3713471"/>
            </a:xfrm>
            <a:prstGeom prst="rect">
              <a:avLst/>
            </a:prstGeom>
            <a:effectLst/>
          </p:spPr>
        </p:pic>
      </p:grpSp>
      <p:grpSp>
        <p:nvGrpSpPr>
          <p:cNvPr id="225" name="Revised Budget…"/>
          <p:cNvGrpSpPr/>
          <p:nvPr/>
        </p:nvGrpSpPr>
        <p:grpSpPr>
          <a:xfrm rot="21000000">
            <a:off x="15549251" y="8719581"/>
            <a:ext cx="2888051" cy="2693841"/>
            <a:chOff x="0" y="0"/>
            <a:chExt cx="3487503" cy="3713469"/>
          </a:xfrm>
        </p:grpSpPr>
        <p:sp>
          <p:nvSpPr>
            <p:cNvPr id="224" name="Revised Budget…"/>
            <p:cNvSpPr/>
            <p:nvPr/>
          </p:nvSpPr>
          <p:spPr>
            <a:xfrm>
              <a:off x="12700" y="355600"/>
              <a:ext cx="3462104" cy="3243570"/>
            </a:xfrm>
            <a:prstGeom prst="rect">
              <a:avLst/>
            </a:prstGeom>
            <a:solidFill>
              <a:srgbClr val="F5F0B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Revised Budget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with </a:t>
              </a:r>
            </a:p>
            <a:p>
              <a: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pPr>
              <a:r>
                <a:t>Daylight Opt</a:t>
              </a:r>
            </a:p>
          </p:txBody>
        </p:sp>
        <p:pic>
          <p:nvPicPr>
            <p:cNvPr id="223" name="Revised Budget…" descr="Revised Budget…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3487504" cy="3713471"/>
            </a:xfrm>
            <a:prstGeom prst="rect">
              <a:avLst/>
            </a:prstGeom>
            <a:effectLst/>
          </p:spPr>
        </p:pic>
      </p:grpSp>
      <p:grpSp>
        <p:nvGrpSpPr>
          <p:cNvPr id="228" name="Update Call Sheet"/>
          <p:cNvGrpSpPr/>
          <p:nvPr/>
        </p:nvGrpSpPr>
        <p:grpSpPr>
          <a:xfrm>
            <a:off x="3159363" y="7653853"/>
            <a:ext cx="2888046" cy="2788229"/>
            <a:chOff x="0" y="0"/>
            <a:chExt cx="3487503" cy="3713469"/>
          </a:xfrm>
        </p:grpSpPr>
        <p:sp>
          <p:nvSpPr>
            <p:cNvPr id="227" name="Update Call Sheet"/>
            <p:cNvSpPr/>
            <p:nvPr/>
          </p:nvSpPr>
          <p:spPr>
            <a:xfrm>
              <a:off x="12700" y="355600"/>
              <a:ext cx="3462104" cy="3243570"/>
            </a:xfrm>
            <a:prstGeom prst="rect">
              <a:avLst/>
            </a:prstGeom>
            <a:solidFill>
              <a:srgbClr val="D9FDEA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825500">
                <a:defRPr sz="3900" spc="78">
                  <a:solidFill>
                    <a:srgbClr val="5E5E5E"/>
                  </a:solidFill>
                  <a:latin typeface="Shadows Into Light"/>
                  <a:ea typeface="Shadows Into Light"/>
                  <a:cs typeface="Shadows Into Light"/>
                  <a:sym typeface="Shadows Into Light"/>
                </a:defRPr>
              </a:lvl1pPr>
            </a:lstStyle>
            <a:p>
              <a:r>
                <a:t>Update Call Sheet</a:t>
              </a:r>
            </a:p>
          </p:txBody>
        </p:sp>
        <p:pic>
          <p:nvPicPr>
            <p:cNvPr id="226" name="Update Call Sheet" descr="Update Call Sheet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3487504" cy="3713471"/>
            </a:xfrm>
            <a:prstGeom prst="rect">
              <a:avLst/>
            </a:prstGeom>
            <a:effectLst/>
          </p:spPr>
        </p:pic>
      </p:grpSp>
      <p:sp>
        <p:nvSpPr>
          <p:cNvPr id="22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5613C6-8928-462C-B0F9-A67C4B64DF38}"/>
              </a:ext>
            </a:extLst>
          </p:cNvPr>
          <p:cNvSpPr/>
          <p:nvPr/>
        </p:nvSpPr>
        <p:spPr>
          <a:xfrm>
            <a:off x="3242145" y="10917168"/>
            <a:ext cx="194301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i="1" dirty="0">
                <a:solidFill>
                  <a:schemeClr val="bg1"/>
                </a:solidFill>
                <a:latin typeface="Raleway"/>
              </a:rPr>
              <a:t>Duplication of effort, errors, miscommunication</a:t>
            </a:r>
          </a:p>
          <a:p>
            <a:pPr algn="l"/>
            <a:r>
              <a:rPr lang="en-US" sz="4000" i="1" dirty="0">
                <a:solidFill>
                  <a:schemeClr val="bg1"/>
                </a:solidFill>
                <a:latin typeface="Raleway"/>
              </a:rPr>
              <a:t>No one has a complete picture of the project</a:t>
            </a:r>
          </a:p>
          <a:p>
            <a:pPr algn="l"/>
            <a:r>
              <a:rPr lang="en-US" sz="4000" i="1" dirty="0">
                <a:solidFill>
                  <a:schemeClr val="bg1"/>
                </a:solidFill>
                <a:latin typeface="Raleway"/>
              </a:rPr>
              <a:t>No visibility to cost changes and budget overruns in the real time</a:t>
            </a:r>
          </a:p>
        </p:txBody>
      </p:sp>
      <p:pic>
        <p:nvPicPr>
          <p:cNvPr id="43" name="email.png" descr="email.png">
            <a:extLst>
              <a:ext uri="{FF2B5EF4-FFF2-40B4-BE49-F238E27FC236}">
                <a16:creationId xmlns:a16="http://schemas.microsoft.com/office/drawing/2014/main" id="{01AF63FA-8910-411C-B2A3-6F07CDD7AB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rcRect l="2608" t="2631" r="2751" b="3163"/>
          <a:stretch>
            <a:fillRect/>
          </a:stretch>
        </p:blipFill>
        <p:spPr>
          <a:xfrm>
            <a:off x="20890754" y="6458493"/>
            <a:ext cx="1382218" cy="1363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7" extrusionOk="0">
                <a:moveTo>
                  <a:pt x="10492" y="0"/>
                </a:moveTo>
                <a:cubicBezTo>
                  <a:pt x="9995" y="0"/>
                  <a:pt x="8364" y="1079"/>
                  <a:pt x="6838" y="2415"/>
                </a:cubicBezTo>
                <a:cubicBezTo>
                  <a:pt x="6561" y="2658"/>
                  <a:pt x="5913" y="2802"/>
                  <a:pt x="4689" y="2898"/>
                </a:cubicBezTo>
                <a:cubicBezTo>
                  <a:pt x="1885" y="3118"/>
                  <a:pt x="1680" y="3295"/>
                  <a:pt x="2267" y="4981"/>
                </a:cubicBezTo>
                <a:lnTo>
                  <a:pt x="2552" y="5796"/>
                </a:lnTo>
                <a:lnTo>
                  <a:pt x="1660" y="6461"/>
                </a:lnTo>
                <a:cubicBezTo>
                  <a:pt x="681" y="7196"/>
                  <a:pt x="724" y="6948"/>
                  <a:pt x="1121" y="9786"/>
                </a:cubicBezTo>
                <a:cubicBezTo>
                  <a:pt x="1188" y="10268"/>
                  <a:pt x="1151" y="10747"/>
                  <a:pt x="1034" y="10890"/>
                </a:cubicBezTo>
                <a:cubicBezTo>
                  <a:pt x="656" y="11354"/>
                  <a:pt x="0" y="13625"/>
                  <a:pt x="0" y="14472"/>
                </a:cubicBezTo>
                <a:cubicBezTo>
                  <a:pt x="0" y="16030"/>
                  <a:pt x="401" y="16875"/>
                  <a:pt x="1926" y="18493"/>
                </a:cubicBezTo>
                <a:cubicBezTo>
                  <a:pt x="2988" y="19619"/>
                  <a:pt x="3369" y="20162"/>
                  <a:pt x="3369" y="20563"/>
                </a:cubicBezTo>
                <a:cubicBezTo>
                  <a:pt x="3369" y="21029"/>
                  <a:pt x="3432" y="21083"/>
                  <a:pt x="3803" y="20964"/>
                </a:cubicBezTo>
                <a:cubicBezTo>
                  <a:pt x="4040" y="20888"/>
                  <a:pt x="4642" y="20855"/>
                  <a:pt x="5141" y="20889"/>
                </a:cubicBezTo>
                <a:cubicBezTo>
                  <a:pt x="7705" y="21065"/>
                  <a:pt x="9409" y="20822"/>
                  <a:pt x="10969" y="20061"/>
                </a:cubicBezTo>
                <a:lnTo>
                  <a:pt x="11731" y="19691"/>
                </a:lnTo>
                <a:lnTo>
                  <a:pt x="12158" y="20663"/>
                </a:lnTo>
                <a:cubicBezTo>
                  <a:pt x="12394" y="21198"/>
                  <a:pt x="12624" y="21600"/>
                  <a:pt x="12672" y="21554"/>
                </a:cubicBezTo>
                <a:cubicBezTo>
                  <a:pt x="12720" y="21508"/>
                  <a:pt x="13209" y="20679"/>
                  <a:pt x="13762" y="19716"/>
                </a:cubicBezTo>
                <a:lnTo>
                  <a:pt x="14772" y="17966"/>
                </a:lnTo>
                <a:lnTo>
                  <a:pt x="16153" y="17533"/>
                </a:lnTo>
                <a:cubicBezTo>
                  <a:pt x="16915" y="17296"/>
                  <a:pt x="18432" y="16861"/>
                  <a:pt x="19522" y="16561"/>
                </a:cubicBezTo>
                <a:cubicBezTo>
                  <a:pt x="20612" y="16260"/>
                  <a:pt x="21532" y="15990"/>
                  <a:pt x="21566" y="15958"/>
                </a:cubicBezTo>
                <a:cubicBezTo>
                  <a:pt x="21600" y="15927"/>
                  <a:pt x="21442" y="14962"/>
                  <a:pt x="21219" y="13819"/>
                </a:cubicBezTo>
                <a:cubicBezTo>
                  <a:pt x="20996" y="12676"/>
                  <a:pt x="20589" y="10523"/>
                  <a:pt x="20309" y="9033"/>
                </a:cubicBezTo>
                <a:cubicBezTo>
                  <a:pt x="20029" y="7543"/>
                  <a:pt x="19665" y="5972"/>
                  <a:pt x="19503" y="5545"/>
                </a:cubicBezTo>
                <a:cubicBezTo>
                  <a:pt x="18819" y="3738"/>
                  <a:pt x="17545" y="2770"/>
                  <a:pt x="15391" y="2415"/>
                </a:cubicBezTo>
                <a:cubicBezTo>
                  <a:pt x="14548" y="2276"/>
                  <a:pt x="13899" y="1967"/>
                  <a:pt x="12666" y="1117"/>
                </a:cubicBezTo>
                <a:cubicBezTo>
                  <a:pt x="11649" y="415"/>
                  <a:pt x="10842" y="0"/>
                  <a:pt x="10492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" name="call.jpg" descr="call.jpg">
            <a:extLst>
              <a:ext uri="{FF2B5EF4-FFF2-40B4-BE49-F238E27FC236}">
                <a16:creationId xmlns:a16="http://schemas.microsoft.com/office/drawing/2014/main" id="{6A316929-4D53-46E9-B584-AC673BFB3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865719" y="6023780"/>
            <a:ext cx="1117109" cy="992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1540000">
            <a:off x="4721058" y="3263517"/>
            <a:ext cx="3026551" cy="2752247"/>
          </a:xfrm>
          <a:prstGeom prst="rect">
            <a:avLst/>
          </a:prstGeom>
          <a:effectLst>
            <a:outerShdw blurRad="190500" dist="8455" dir="4695499" rotWithShape="0">
              <a:srgbClr val="000000"/>
            </a:outerShdw>
          </a:effectLst>
        </p:spPr>
      </p:pic>
      <p:grpSp>
        <p:nvGrpSpPr>
          <p:cNvPr id="195" name="Image"/>
          <p:cNvGrpSpPr/>
          <p:nvPr/>
        </p:nvGrpSpPr>
        <p:grpSpPr>
          <a:xfrm rot="240000">
            <a:off x="3178281" y="5870960"/>
            <a:ext cx="3684100" cy="2219405"/>
            <a:chOff x="0" y="0"/>
            <a:chExt cx="6358664" cy="2941885"/>
          </a:xfrm>
        </p:grpSpPr>
        <p:pic>
          <p:nvPicPr>
            <p:cNvPr id="194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100" y="38100"/>
              <a:ext cx="6282465" cy="28656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3" name="Image" descr="Image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6358665" cy="294188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7558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9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2" presetClass="entr" presetSubtype="1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0"/>
                            </p:stCondLst>
                            <p:childTnLst>
                              <p:par>
                                <p:cTn id="75" presetID="2" presetClass="entr" presetSubtype="1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 advAuto="0"/>
      <p:bldP spid="198" grpId="0" animBg="1" advAuto="0"/>
      <p:bldP spid="199" grpId="0" animBg="1" advAuto="0"/>
      <p:bldP spid="200" grpId="0" animBg="1" advAuto="0"/>
      <p:bldP spid="201" grpId="0" animBg="1" advAuto="0"/>
      <p:bldP spid="204" grpId="0" animBg="1" advAuto="0"/>
      <p:bldP spid="207" grpId="0" animBg="1" advAuto="0"/>
      <p:bldP spid="210" grpId="0" animBg="1" advAuto="0"/>
      <p:bldP spid="213" grpId="0" animBg="1" advAuto="0"/>
      <p:bldP spid="216" grpId="0" animBg="1" advAuto="0"/>
      <p:bldP spid="219" grpId="0" animBg="1" advAuto="0"/>
      <p:bldP spid="222" grpId="0" animBg="1" advAuto="0"/>
      <p:bldP spid="225" grpId="0" animBg="1" advAuto="0"/>
      <p:bldP spid="228" grpId="0" animBg="1" advAuto="0"/>
      <p:bldP spid="192" grpId="0" animBg="1" advAuto="0"/>
      <p:bldP spid="195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mpact…"/>
          <p:cNvSpPr txBox="1">
            <a:spLocks noGrp="1"/>
          </p:cNvSpPr>
          <p:nvPr>
            <p:ph type="title"/>
          </p:nvPr>
        </p:nvSpPr>
        <p:spPr>
          <a:xfrm>
            <a:off x="1625600" y="749300"/>
            <a:ext cx="16180264" cy="2286000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ts val="16700"/>
              </a:lnSpc>
              <a:defRPr sz="10000">
                <a:solidFill>
                  <a:srgbClr val="FFFFFF"/>
                </a:solidFill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r>
              <a:t>Impact…</a:t>
            </a:r>
          </a:p>
        </p:txBody>
      </p:sp>
      <p:grpSp>
        <p:nvGrpSpPr>
          <p:cNvPr id="235" name="Groupe"/>
          <p:cNvGrpSpPr/>
          <p:nvPr/>
        </p:nvGrpSpPr>
        <p:grpSpPr>
          <a:xfrm>
            <a:off x="2489064" y="4041644"/>
            <a:ext cx="7920438" cy="7262731"/>
            <a:chOff x="-825635" y="0"/>
            <a:chExt cx="7920437" cy="7262727"/>
          </a:xfrm>
        </p:grpSpPr>
        <p:sp>
          <p:nvSpPr>
            <p:cNvPr id="232" name="Flèche"/>
            <p:cNvSpPr/>
            <p:nvPr/>
          </p:nvSpPr>
          <p:spPr>
            <a:xfrm rot="16200000">
              <a:off x="288379" y="-288380"/>
              <a:ext cx="3488036" cy="406479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" name="2 to 3x"/>
            <p:cNvSpPr txBox="1"/>
            <p:nvPr/>
          </p:nvSpPr>
          <p:spPr>
            <a:xfrm>
              <a:off x="1027191" y="1178983"/>
              <a:ext cx="2010411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t>2 to 3x</a:t>
              </a:r>
            </a:p>
          </p:txBody>
        </p:sp>
        <p:sp>
          <p:nvSpPr>
            <p:cNvPr id="234" name="Takes  longer…"/>
            <p:cNvSpPr txBox="1"/>
            <p:nvPr/>
          </p:nvSpPr>
          <p:spPr>
            <a:xfrm>
              <a:off x="-825635" y="4082371"/>
              <a:ext cx="7920437" cy="3180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lang="en-US" dirty="0"/>
                <a:t>Takes longer</a:t>
              </a:r>
              <a:endParaRPr dirty="0"/>
            </a:p>
            <a:p>
              <a:pPr algn="l"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dirty="0"/>
                <a:t>Cost</a:t>
              </a:r>
              <a:r>
                <a:rPr lang="en-US" dirty="0"/>
                <a:t>s more</a:t>
              </a:r>
            </a:p>
            <a:p>
              <a:pPr algn="l"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lang="en-US" dirty="0"/>
                <a:t>Creates high level of Stress</a:t>
              </a:r>
            </a:p>
            <a:p>
              <a:pPr algn="l"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pPr>
              <a:endParaRPr dirty="0"/>
            </a:p>
          </p:txBody>
        </p:sp>
      </p:grpSp>
      <p:grpSp>
        <p:nvGrpSpPr>
          <p:cNvPr id="239" name="Groupe"/>
          <p:cNvGrpSpPr/>
          <p:nvPr/>
        </p:nvGrpSpPr>
        <p:grpSpPr>
          <a:xfrm>
            <a:off x="13974500" y="4415435"/>
            <a:ext cx="5701032" cy="5944409"/>
            <a:chOff x="208855" y="0"/>
            <a:chExt cx="5701031" cy="5944406"/>
          </a:xfrm>
        </p:grpSpPr>
        <p:sp>
          <p:nvSpPr>
            <p:cNvPr id="236" name="Flèche"/>
            <p:cNvSpPr/>
            <p:nvPr/>
          </p:nvSpPr>
          <p:spPr>
            <a:xfrm rot="5400000">
              <a:off x="1554330" y="-288380"/>
              <a:ext cx="3488036" cy="406479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7" name="Lost revenues due…"/>
            <p:cNvSpPr txBox="1"/>
            <p:nvPr/>
          </p:nvSpPr>
          <p:spPr>
            <a:xfrm>
              <a:off x="208855" y="3899705"/>
              <a:ext cx="5701031" cy="204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dirty="0"/>
                <a:t>Lost revenues due</a:t>
              </a:r>
            </a:p>
            <a:p>
              <a: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dirty="0"/>
                <a:t>to </a:t>
              </a:r>
              <a:r>
                <a:rPr dirty="0" err="1"/>
                <a:t>ineffiencies</a:t>
              </a:r>
              <a:r>
                <a:rPr dirty="0"/>
                <a:t> </a:t>
              </a:r>
            </a:p>
            <a:p>
              <a:pPr defTabSz="825500">
                <a:defRPr sz="3000" i="1">
                  <a:latin typeface="Raleway"/>
                  <a:ea typeface="Raleway"/>
                  <a:cs typeface="Raleway"/>
                  <a:sym typeface="Raleway"/>
                </a:defRPr>
              </a:pPr>
              <a:r>
                <a:rPr dirty="0"/>
                <a:t>(IDC Report)</a:t>
              </a:r>
            </a:p>
          </p:txBody>
        </p:sp>
        <p:sp>
          <p:nvSpPr>
            <p:cNvPr id="238" name="-30%"/>
            <p:cNvSpPr txBox="1"/>
            <p:nvPr/>
          </p:nvSpPr>
          <p:spPr>
            <a:xfrm>
              <a:off x="2507328" y="1352318"/>
              <a:ext cx="1532891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/>
                <a:t>-30%</a:t>
              </a:r>
            </a:p>
          </p:txBody>
        </p:sp>
      </p:grpSp>
      <p:sp>
        <p:nvSpPr>
          <p:cNvPr id="24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9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game changer"/>
          <p:cNvSpPr txBox="1">
            <a:spLocks noGrp="1"/>
          </p:cNvSpPr>
          <p:nvPr>
            <p:ph type="title"/>
          </p:nvPr>
        </p:nvSpPr>
        <p:spPr>
          <a:xfrm>
            <a:off x="1625600" y="359610"/>
            <a:ext cx="16180264" cy="13378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7200">
              <a:lnSpc>
                <a:spcPts val="16700"/>
              </a:lnSpc>
              <a:defRPr sz="10000">
                <a:solidFill>
                  <a:srgbClr val="FFFFFF"/>
                </a:solidFill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r>
              <a:rPr dirty="0"/>
              <a:t>The game changer</a:t>
            </a:r>
          </a:p>
        </p:txBody>
      </p:sp>
      <p:sp>
        <p:nvSpPr>
          <p:cNvPr id="243" name="Ellipse 1"/>
          <p:cNvSpPr/>
          <p:nvPr/>
        </p:nvSpPr>
        <p:spPr>
          <a:xfrm>
            <a:off x="7722234" y="1748615"/>
            <a:ext cx="8939533" cy="8939534"/>
          </a:xfrm>
          <a:prstGeom prst="ellipse">
            <a:avLst/>
          </a:prstGeom>
          <a:gradFill>
            <a:gsLst>
              <a:gs pos="0">
                <a:srgbClr val="F7FAFD"/>
              </a:gs>
              <a:gs pos="74000">
                <a:srgbClr val="B5D2EC"/>
              </a:gs>
              <a:gs pos="83000">
                <a:srgbClr val="B5D2EC"/>
              </a:gs>
              <a:gs pos="100000">
                <a:srgbClr val="CEE1F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defTabSz="685800"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44" name="Image 4" descr="Imag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9640" y="3839552"/>
            <a:ext cx="6304720" cy="112675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Budgeting"/>
          <p:cNvSpPr/>
          <p:nvPr/>
        </p:nvSpPr>
        <p:spPr>
          <a:xfrm>
            <a:off x="2173546" y="2631340"/>
            <a:ext cx="5750521" cy="1564945"/>
          </a:xfrm>
          <a:prstGeom prst="roundRect">
            <a:avLst>
              <a:gd name="adj" fmla="val 50000"/>
            </a:avLst>
          </a:prstGeom>
          <a:solidFill>
            <a:srgbClr val="FF5B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Budgeting</a:t>
            </a:r>
          </a:p>
        </p:txBody>
      </p:sp>
      <p:sp>
        <p:nvSpPr>
          <p:cNvPr id="246" name="Financial report"/>
          <p:cNvSpPr/>
          <p:nvPr/>
        </p:nvSpPr>
        <p:spPr>
          <a:xfrm>
            <a:off x="16442348" y="2631340"/>
            <a:ext cx="5750521" cy="1564945"/>
          </a:xfrm>
          <a:prstGeom prst="roundRect">
            <a:avLst>
              <a:gd name="adj" fmla="val 50000"/>
            </a:avLst>
          </a:prstGeom>
          <a:solidFill>
            <a:srgbClr val="FF84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Financial </a:t>
            </a:r>
            <a:r>
              <a:rPr lang="en-US" dirty="0"/>
              <a:t>dashboard</a:t>
            </a:r>
            <a:endParaRPr dirty="0"/>
          </a:p>
        </p:txBody>
      </p:sp>
      <p:sp>
        <p:nvSpPr>
          <p:cNvPr id="247" name="Production Collaboration"/>
          <p:cNvSpPr/>
          <p:nvPr/>
        </p:nvSpPr>
        <p:spPr>
          <a:xfrm>
            <a:off x="16459933" y="8466977"/>
            <a:ext cx="5750521" cy="1564945"/>
          </a:xfrm>
          <a:prstGeom prst="roundRect">
            <a:avLst>
              <a:gd name="adj" fmla="val 50000"/>
            </a:avLst>
          </a:prstGeom>
          <a:solidFill>
            <a:srgbClr val="7FB7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Production Collaboration</a:t>
            </a:r>
          </a:p>
        </p:txBody>
      </p:sp>
      <p:sp>
        <p:nvSpPr>
          <p:cNvPr id="248" name="Find resource"/>
          <p:cNvSpPr/>
          <p:nvPr/>
        </p:nvSpPr>
        <p:spPr>
          <a:xfrm>
            <a:off x="1549158" y="5465096"/>
            <a:ext cx="5750521" cy="1564945"/>
          </a:xfrm>
          <a:prstGeom prst="roundRect">
            <a:avLst>
              <a:gd name="adj" fmla="val 50000"/>
            </a:avLst>
          </a:prstGeom>
          <a:solidFill>
            <a:srgbClr val="FED53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/>
              <a:t>Find/Book</a:t>
            </a:r>
            <a:r>
              <a:rPr dirty="0"/>
              <a:t> resource</a:t>
            </a:r>
          </a:p>
        </p:txBody>
      </p:sp>
      <p:sp>
        <p:nvSpPr>
          <p:cNvPr id="249" name="Procurement…"/>
          <p:cNvSpPr/>
          <p:nvPr/>
        </p:nvSpPr>
        <p:spPr>
          <a:xfrm>
            <a:off x="17115185" y="5454329"/>
            <a:ext cx="5750522" cy="1564945"/>
          </a:xfrm>
          <a:prstGeom prst="roundRect">
            <a:avLst>
              <a:gd name="adj" fmla="val 50000"/>
            </a:avLst>
          </a:prstGeom>
          <a:solidFill>
            <a:srgbClr val="B029A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defTabSz="685800"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t>Procurement</a:t>
            </a:r>
          </a:p>
          <a:p>
            <a:pPr defTabSz="685800"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t>Inventory Mgnt</a:t>
            </a:r>
          </a:p>
        </p:txBody>
      </p:sp>
      <p:sp>
        <p:nvSpPr>
          <p:cNvPr id="250" name="Resource Planning"/>
          <p:cNvSpPr/>
          <p:nvPr/>
        </p:nvSpPr>
        <p:spPr>
          <a:xfrm>
            <a:off x="2243886" y="8466977"/>
            <a:ext cx="5750521" cy="156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Resource Planning</a:t>
            </a:r>
          </a:p>
        </p:txBody>
      </p:sp>
      <p:grpSp>
        <p:nvGrpSpPr>
          <p:cNvPr id="253" name="Groupe"/>
          <p:cNvGrpSpPr/>
          <p:nvPr/>
        </p:nvGrpSpPr>
        <p:grpSpPr>
          <a:xfrm>
            <a:off x="9236123" y="5465096"/>
            <a:ext cx="5911754" cy="3766777"/>
            <a:chOff x="0" y="0"/>
            <a:chExt cx="5911753" cy="3766776"/>
          </a:xfrm>
        </p:grpSpPr>
        <p:pic>
          <p:nvPicPr>
            <p:cNvPr id="251" name="Image 6" descr="Image 6"/>
            <p:cNvPicPr>
              <a:picLocks noChangeAspect="1"/>
            </p:cNvPicPr>
            <p:nvPr/>
          </p:nvPicPr>
          <p:blipFill>
            <a:blip r:embed="rId3">
              <a:alphaModFix amt="64000"/>
              <a:extLst/>
            </a:blip>
            <a:stretch>
              <a:fillRect/>
            </a:stretch>
          </p:blipFill>
          <p:spPr>
            <a:xfrm>
              <a:off x="0" y="0"/>
              <a:ext cx="5911754" cy="3766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Unknown.png" descr="Unknown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828" t="22085" r="25083" b="21523"/>
            <a:stretch>
              <a:fillRect/>
            </a:stretch>
          </p:blipFill>
          <p:spPr>
            <a:xfrm>
              <a:off x="4220353" y="2791090"/>
              <a:ext cx="1194998" cy="707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227" extrusionOk="0">
                  <a:moveTo>
                    <a:pt x="18507" y="0"/>
                  </a:moveTo>
                  <a:cubicBezTo>
                    <a:pt x="17443" y="0"/>
                    <a:pt x="16778" y="453"/>
                    <a:pt x="16420" y="1429"/>
                  </a:cubicBezTo>
                  <a:cubicBezTo>
                    <a:pt x="16052" y="2432"/>
                    <a:pt x="16064" y="3440"/>
                    <a:pt x="16456" y="4406"/>
                  </a:cubicBezTo>
                  <a:cubicBezTo>
                    <a:pt x="16521" y="4566"/>
                    <a:pt x="16592" y="4709"/>
                    <a:pt x="16671" y="4835"/>
                  </a:cubicBezTo>
                  <a:cubicBezTo>
                    <a:pt x="16750" y="4959"/>
                    <a:pt x="16837" y="5069"/>
                    <a:pt x="16951" y="5180"/>
                  </a:cubicBezTo>
                  <a:cubicBezTo>
                    <a:pt x="16952" y="5181"/>
                    <a:pt x="16957" y="5179"/>
                    <a:pt x="16958" y="5180"/>
                  </a:cubicBezTo>
                  <a:cubicBezTo>
                    <a:pt x="17188" y="5405"/>
                    <a:pt x="17514" y="5629"/>
                    <a:pt x="18020" y="5931"/>
                  </a:cubicBezTo>
                  <a:cubicBezTo>
                    <a:pt x="18338" y="6121"/>
                    <a:pt x="18592" y="6295"/>
                    <a:pt x="18801" y="6455"/>
                  </a:cubicBezTo>
                  <a:cubicBezTo>
                    <a:pt x="18802" y="6455"/>
                    <a:pt x="18808" y="6454"/>
                    <a:pt x="18809" y="6455"/>
                  </a:cubicBezTo>
                  <a:cubicBezTo>
                    <a:pt x="19001" y="6601"/>
                    <a:pt x="19144" y="6743"/>
                    <a:pt x="19261" y="6883"/>
                  </a:cubicBezTo>
                  <a:cubicBezTo>
                    <a:pt x="19288" y="6916"/>
                    <a:pt x="19309" y="6945"/>
                    <a:pt x="19332" y="6979"/>
                  </a:cubicBezTo>
                  <a:cubicBezTo>
                    <a:pt x="19408" y="7087"/>
                    <a:pt x="19470" y="7195"/>
                    <a:pt x="19512" y="7312"/>
                  </a:cubicBezTo>
                  <a:cubicBezTo>
                    <a:pt x="19528" y="7358"/>
                    <a:pt x="19543" y="7419"/>
                    <a:pt x="19555" y="7467"/>
                  </a:cubicBezTo>
                  <a:cubicBezTo>
                    <a:pt x="19592" y="7622"/>
                    <a:pt x="19619" y="7789"/>
                    <a:pt x="19619" y="7979"/>
                  </a:cubicBezTo>
                  <a:cubicBezTo>
                    <a:pt x="19619" y="8118"/>
                    <a:pt x="19595" y="8237"/>
                    <a:pt x="19562" y="8360"/>
                  </a:cubicBezTo>
                  <a:cubicBezTo>
                    <a:pt x="19548" y="8410"/>
                    <a:pt x="19530" y="8455"/>
                    <a:pt x="19512" y="8503"/>
                  </a:cubicBezTo>
                  <a:cubicBezTo>
                    <a:pt x="19488" y="8561"/>
                    <a:pt x="19456" y="8616"/>
                    <a:pt x="19425" y="8670"/>
                  </a:cubicBezTo>
                  <a:cubicBezTo>
                    <a:pt x="19333" y="8832"/>
                    <a:pt x="19221" y="8983"/>
                    <a:pt x="19074" y="9098"/>
                  </a:cubicBezTo>
                  <a:cubicBezTo>
                    <a:pt x="18941" y="9203"/>
                    <a:pt x="18781" y="9276"/>
                    <a:pt x="18615" y="9337"/>
                  </a:cubicBezTo>
                  <a:cubicBezTo>
                    <a:pt x="18366" y="9428"/>
                    <a:pt x="18101" y="9477"/>
                    <a:pt x="17812" y="9456"/>
                  </a:cubicBezTo>
                  <a:cubicBezTo>
                    <a:pt x="17491" y="9432"/>
                    <a:pt x="17154" y="9329"/>
                    <a:pt x="16836" y="9146"/>
                  </a:cubicBezTo>
                  <a:cubicBezTo>
                    <a:pt x="16666" y="9048"/>
                    <a:pt x="16528" y="8996"/>
                    <a:pt x="16413" y="8967"/>
                  </a:cubicBezTo>
                  <a:cubicBezTo>
                    <a:pt x="16297" y="8939"/>
                    <a:pt x="16203" y="8937"/>
                    <a:pt x="16140" y="8979"/>
                  </a:cubicBezTo>
                  <a:cubicBezTo>
                    <a:pt x="16076" y="9023"/>
                    <a:pt x="16044" y="9100"/>
                    <a:pt x="16033" y="9218"/>
                  </a:cubicBezTo>
                  <a:cubicBezTo>
                    <a:pt x="16020" y="9331"/>
                    <a:pt x="16033" y="9483"/>
                    <a:pt x="16068" y="9670"/>
                  </a:cubicBezTo>
                  <a:cubicBezTo>
                    <a:pt x="16129" y="9986"/>
                    <a:pt x="16380" y="10276"/>
                    <a:pt x="16807" y="10504"/>
                  </a:cubicBezTo>
                  <a:cubicBezTo>
                    <a:pt x="17711" y="10985"/>
                    <a:pt x="19164" y="10831"/>
                    <a:pt x="19784" y="10194"/>
                  </a:cubicBezTo>
                  <a:cubicBezTo>
                    <a:pt x="19926" y="10049"/>
                    <a:pt x="20048" y="9891"/>
                    <a:pt x="20150" y="9718"/>
                  </a:cubicBezTo>
                  <a:cubicBezTo>
                    <a:pt x="20237" y="9570"/>
                    <a:pt x="20313" y="9416"/>
                    <a:pt x="20372" y="9241"/>
                  </a:cubicBezTo>
                  <a:cubicBezTo>
                    <a:pt x="20399" y="9165"/>
                    <a:pt x="20416" y="9074"/>
                    <a:pt x="20437" y="8991"/>
                  </a:cubicBezTo>
                  <a:cubicBezTo>
                    <a:pt x="20461" y="8898"/>
                    <a:pt x="20476" y="8795"/>
                    <a:pt x="20494" y="8694"/>
                  </a:cubicBezTo>
                  <a:cubicBezTo>
                    <a:pt x="20552" y="8369"/>
                    <a:pt x="20595" y="8011"/>
                    <a:pt x="20595" y="7586"/>
                  </a:cubicBezTo>
                  <a:cubicBezTo>
                    <a:pt x="20595" y="7218"/>
                    <a:pt x="20566" y="6936"/>
                    <a:pt x="20523" y="6669"/>
                  </a:cubicBezTo>
                  <a:cubicBezTo>
                    <a:pt x="20523" y="6667"/>
                    <a:pt x="20523" y="6659"/>
                    <a:pt x="20523" y="6657"/>
                  </a:cubicBezTo>
                  <a:cubicBezTo>
                    <a:pt x="20494" y="6476"/>
                    <a:pt x="20460" y="6306"/>
                    <a:pt x="20401" y="6157"/>
                  </a:cubicBezTo>
                  <a:cubicBezTo>
                    <a:pt x="20344" y="6011"/>
                    <a:pt x="20258" y="5880"/>
                    <a:pt x="20164" y="5752"/>
                  </a:cubicBezTo>
                  <a:cubicBezTo>
                    <a:pt x="20020" y="5555"/>
                    <a:pt x="19843" y="5369"/>
                    <a:pt x="19590" y="5180"/>
                  </a:cubicBezTo>
                  <a:cubicBezTo>
                    <a:pt x="19313" y="4973"/>
                    <a:pt x="18966" y="4762"/>
                    <a:pt x="18522" y="4513"/>
                  </a:cubicBezTo>
                  <a:cubicBezTo>
                    <a:pt x="17938" y="4187"/>
                    <a:pt x="17518" y="3794"/>
                    <a:pt x="17338" y="3394"/>
                  </a:cubicBezTo>
                  <a:cubicBezTo>
                    <a:pt x="17060" y="2776"/>
                    <a:pt x="17057" y="2768"/>
                    <a:pt x="17338" y="2143"/>
                  </a:cubicBezTo>
                  <a:cubicBezTo>
                    <a:pt x="17453" y="1887"/>
                    <a:pt x="17606" y="1694"/>
                    <a:pt x="17790" y="1548"/>
                  </a:cubicBezTo>
                  <a:cubicBezTo>
                    <a:pt x="18155" y="1259"/>
                    <a:pt x="18644" y="1179"/>
                    <a:pt x="19196" y="1334"/>
                  </a:cubicBezTo>
                  <a:cubicBezTo>
                    <a:pt x="19473" y="1411"/>
                    <a:pt x="19769" y="1546"/>
                    <a:pt x="20071" y="1738"/>
                  </a:cubicBezTo>
                  <a:cubicBezTo>
                    <a:pt x="20265" y="1862"/>
                    <a:pt x="20315" y="1775"/>
                    <a:pt x="20315" y="1286"/>
                  </a:cubicBezTo>
                  <a:cubicBezTo>
                    <a:pt x="20315" y="475"/>
                    <a:pt x="19650" y="0"/>
                    <a:pt x="18507" y="0"/>
                  </a:cubicBezTo>
                  <a:close/>
                  <a:moveTo>
                    <a:pt x="3415" y="59"/>
                  </a:moveTo>
                  <a:cubicBezTo>
                    <a:pt x="1886" y="172"/>
                    <a:pt x="1399" y="501"/>
                    <a:pt x="1399" y="1417"/>
                  </a:cubicBezTo>
                  <a:cubicBezTo>
                    <a:pt x="1399" y="2184"/>
                    <a:pt x="1365" y="2168"/>
                    <a:pt x="2002" y="1727"/>
                  </a:cubicBezTo>
                  <a:cubicBezTo>
                    <a:pt x="2276" y="1536"/>
                    <a:pt x="2878" y="1381"/>
                    <a:pt x="3343" y="1381"/>
                  </a:cubicBezTo>
                  <a:cubicBezTo>
                    <a:pt x="4044" y="1381"/>
                    <a:pt x="4250" y="1481"/>
                    <a:pt x="4519" y="1929"/>
                  </a:cubicBezTo>
                  <a:cubicBezTo>
                    <a:pt x="4831" y="2447"/>
                    <a:pt x="5112" y="4158"/>
                    <a:pt x="4957" y="4573"/>
                  </a:cubicBezTo>
                  <a:cubicBezTo>
                    <a:pt x="4937" y="4627"/>
                    <a:pt x="4793" y="4662"/>
                    <a:pt x="4570" y="4680"/>
                  </a:cubicBezTo>
                  <a:cubicBezTo>
                    <a:pt x="4347" y="4698"/>
                    <a:pt x="4048" y="4696"/>
                    <a:pt x="3730" y="4668"/>
                  </a:cubicBezTo>
                  <a:cubicBezTo>
                    <a:pt x="3496" y="4648"/>
                    <a:pt x="3274" y="4640"/>
                    <a:pt x="3070" y="4656"/>
                  </a:cubicBezTo>
                  <a:cubicBezTo>
                    <a:pt x="2664" y="4689"/>
                    <a:pt x="2323" y="4807"/>
                    <a:pt x="2037" y="4990"/>
                  </a:cubicBezTo>
                  <a:cubicBezTo>
                    <a:pt x="1752" y="5172"/>
                    <a:pt x="1525" y="5427"/>
                    <a:pt x="1356" y="5764"/>
                  </a:cubicBezTo>
                  <a:cubicBezTo>
                    <a:pt x="1279" y="5917"/>
                    <a:pt x="1213" y="6088"/>
                    <a:pt x="1162" y="6276"/>
                  </a:cubicBezTo>
                  <a:cubicBezTo>
                    <a:pt x="1114" y="6454"/>
                    <a:pt x="1084" y="6642"/>
                    <a:pt x="1055" y="6848"/>
                  </a:cubicBezTo>
                  <a:cubicBezTo>
                    <a:pt x="1047" y="6901"/>
                    <a:pt x="1025" y="6947"/>
                    <a:pt x="1019" y="7002"/>
                  </a:cubicBezTo>
                  <a:cubicBezTo>
                    <a:pt x="991" y="7252"/>
                    <a:pt x="976" y="7522"/>
                    <a:pt x="976" y="7812"/>
                  </a:cubicBezTo>
                  <a:cubicBezTo>
                    <a:pt x="976" y="8208"/>
                    <a:pt x="995" y="8545"/>
                    <a:pt x="1040" y="8848"/>
                  </a:cubicBezTo>
                  <a:cubicBezTo>
                    <a:pt x="1041" y="8850"/>
                    <a:pt x="1040" y="8858"/>
                    <a:pt x="1040" y="8860"/>
                  </a:cubicBezTo>
                  <a:cubicBezTo>
                    <a:pt x="1086" y="9160"/>
                    <a:pt x="1158" y="9418"/>
                    <a:pt x="1256" y="9646"/>
                  </a:cubicBezTo>
                  <a:cubicBezTo>
                    <a:pt x="1354" y="9876"/>
                    <a:pt x="1482" y="10066"/>
                    <a:pt x="1643" y="10242"/>
                  </a:cubicBezTo>
                  <a:cubicBezTo>
                    <a:pt x="1804" y="10417"/>
                    <a:pt x="2000" y="10577"/>
                    <a:pt x="2231" y="10718"/>
                  </a:cubicBezTo>
                  <a:cubicBezTo>
                    <a:pt x="2722" y="11017"/>
                    <a:pt x="3840" y="10621"/>
                    <a:pt x="4419" y="9944"/>
                  </a:cubicBezTo>
                  <a:lnTo>
                    <a:pt x="5007" y="9253"/>
                  </a:lnTo>
                  <a:lnTo>
                    <a:pt x="5244" y="9932"/>
                  </a:lnTo>
                  <a:cubicBezTo>
                    <a:pt x="5314" y="10130"/>
                    <a:pt x="5379" y="10291"/>
                    <a:pt x="5438" y="10397"/>
                  </a:cubicBezTo>
                  <a:cubicBezTo>
                    <a:pt x="5490" y="10491"/>
                    <a:pt x="5541" y="10539"/>
                    <a:pt x="5595" y="10563"/>
                  </a:cubicBezTo>
                  <a:cubicBezTo>
                    <a:pt x="5613" y="10572"/>
                    <a:pt x="5634" y="10563"/>
                    <a:pt x="5653" y="10563"/>
                  </a:cubicBezTo>
                  <a:cubicBezTo>
                    <a:pt x="5685" y="10564"/>
                    <a:pt x="5717" y="10547"/>
                    <a:pt x="5753" y="10528"/>
                  </a:cubicBezTo>
                  <a:cubicBezTo>
                    <a:pt x="5849" y="10477"/>
                    <a:pt x="5955" y="10386"/>
                    <a:pt x="6105" y="10194"/>
                  </a:cubicBezTo>
                  <a:cubicBezTo>
                    <a:pt x="6184" y="10093"/>
                    <a:pt x="6243" y="10003"/>
                    <a:pt x="6284" y="9932"/>
                  </a:cubicBezTo>
                  <a:cubicBezTo>
                    <a:pt x="6299" y="9907"/>
                    <a:pt x="6303" y="9885"/>
                    <a:pt x="6313" y="9861"/>
                  </a:cubicBezTo>
                  <a:cubicBezTo>
                    <a:pt x="6341" y="9792"/>
                    <a:pt x="6337" y="9717"/>
                    <a:pt x="6334" y="9634"/>
                  </a:cubicBezTo>
                  <a:cubicBezTo>
                    <a:pt x="6329" y="9497"/>
                    <a:pt x="6304" y="9358"/>
                    <a:pt x="6212" y="9063"/>
                  </a:cubicBezTo>
                  <a:cubicBezTo>
                    <a:pt x="6169" y="8924"/>
                    <a:pt x="6134" y="8757"/>
                    <a:pt x="6105" y="8563"/>
                  </a:cubicBezTo>
                  <a:cubicBezTo>
                    <a:pt x="6076" y="8372"/>
                    <a:pt x="6050" y="8148"/>
                    <a:pt x="6033" y="7872"/>
                  </a:cubicBezTo>
                  <a:cubicBezTo>
                    <a:pt x="5998" y="7312"/>
                    <a:pt x="5983" y="6540"/>
                    <a:pt x="5983" y="5430"/>
                  </a:cubicBezTo>
                  <a:cubicBezTo>
                    <a:pt x="5983" y="3756"/>
                    <a:pt x="5946" y="2701"/>
                    <a:pt x="5818" y="1965"/>
                  </a:cubicBezTo>
                  <a:cubicBezTo>
                    <a:pt x="5754" y="1597"/>
                    <a:pt x="5666" y="1312"/>
                    <a:pt x="5552" y="1072"/>
                  </a:cubicBezTo>
                  <a:cubicBezTo>
                    <a:pt x="5439" y="831"/>
                    <a:pt x="5298" y="636"/>
                    <a:pt x="5122" y="452"/>
                  </a:cubicBezTo>
                  <a:cubicBezTo>
                    <a:pt x="4922" y="244"/>
                    <a:pt x="4769" y="126"/>
                    <a:pt x="4527" y="71"/>
                  </a:cubicBezTo>
                  <a:cubicBezTo>
                    <a:pt x="4284" y="16"/>
                    <a:pt x="3958" y="19"/>
                    <a:pt x="3415" y="59"/>
                  </a:cubicBezTo>
                  <a:close/>
                  <a:moveTo>
                    <a:pt x="7374" y="226"/>
                  </a:moveTo>
                  <a:cubicBezTo>
                    <a:pt x="7070" y="226"/>
                    <a:pt x="6822" y="285"/>
                    <a:pt x="6822" y="357"/>
                  </a:cubicBezTo>
                  <a:cubicBezTo>
                    <a:pt x="6822" y="631"/>
                    <a:pt x="8534" y="9832"/>
                    <a:pt x="8658" y="10230"/>
                  </a:cubicBezTo>
                  <a:cubicBezTo>
                    <a:pt x="8707" y="10385"/>
                    <a:pt x="8773" y="10485"/>
                    <a:pt x="8874" y="10539"/>
                  </a:cubicBezTo>
                  <a:cubicBezTo>
                    <a:pt x="8975" y="10594"/>
                    <a:pt x="9106" y="10602"/>
                    <a:pt x="9297" y="10575"/>
                  </a:cubicBezTo>
                  <a:lnTo>
                    <a:pt x="9813" y="10504"/>
                  </a:lnTo>
                  <a:lnTo>
                    <a:pt x="10373" y="6740"/>
                  </a:lnTo>
                  <a:cubicBezTo>
                    <a:pt x="10681" y="4669"/>
                    <a:pt x="10994" y="2954"/>
                    <a:pt x="11069" y="2929"/>
                  </a:cubicBezTo>
                  <a:cubicBezTo>
                    <a:pt x="11143" y="2905"/>
                    <a:pt x="11451" y="4520"/>
                    <a:pt x="11757" y="6514"/>
                  </a:cubicBezTo>
                  <a:cubicBezTo>
                    <a:pt x="12063" y="8508"/>
                    <a:pt x="12389" y="10254"/>
                    <a:pt x="12475" y="10397"/>
                  </a:cubicBezTo>
                  <a:cubicBezTo>
                    <a:pt x="12518" y="10468"/>
                    <a:pt x="12607" y="10530"/>
                    <a:pt x="12718" y="10563"/>
                  </a:cubicBezTo>
                  <a:cubicBezTo>
                    <a:pt x="12830" y="10597"/>
                    <a:pt x="12959" y="10596"/>
                    <a:pt x="13084" y="10575"/>
                  </a:cubicBezTo>
                  <a:lnTo>
                    <a:pt x="13543" y="10504"/>
                  </a:lnTo>
                  <a:lnTo>
                    <a:pt x="14490" y="5430"/>
                  </a:lnTo>
                  <a:cubicBezTo>
                    <a:pt x="15014" y="2639"/>
                    <a:pt x="15444" y="332"/>
                    <a:pt x="15444" y="297"/>
                  </a:cubicBezTo>
                  <a:cubicBezTo>
                    <a:pt x="15444" y="263"/>
                    <a:pt x="15202" y="226"/>
                    <a:pt x="14906" y="226"/>
                  </a:cubicBezTo>
                  <a:lnTo>
                    <a:pt x="14368" y="226"/>
                  </a:lnTo>
                  <a:lnTo>
                    <a:pt x="13787" y="3989"/>
                  </a:lnTo>
                  <a:cubicBezTo>
                    <a:pt x="13467" y="6053"/>
                    <a:pt x="13183" y="7872"/>
                    <a:pt x="13149" y="8039"/>
                  </a:cubicBezTo>
                  <a:cubicBezTo>
                    <a:pt x="13115" y="8204"/>
                    <a:pt x="13070" y="8270"/>
                    <a:pt x="13027" y="8253"/>
                  </a:cubicBezTo>
                  <a:cubicBezTo>
                    <a:pt x="12981" y="8235"/>
                    <a:pt x="12931" y="8118"/>
                    <a:pt x="12869" y="7872"/>
                  </a:cubicBezTo>
                  <a:cubicBezTo>
                    <a:pt x="12749" y="7395"/>
                    <a:pt x="12597" y="6476"/>
                    <a:pt x="12389" y="5025"/>
                  </a:cubicBezTo>
                  <a:cubicBezTo>
                    <a:pt x="11619" y="-329"/>
                    <a:pt x="11757" y="193"/>
                    <a:pt x="11090" y="274"/>
                  </a:cubicBezTo>
                  <a:lnTo>
                    <a:pt x="10516" y="345"/>
                  </a:lnTo>
                  <a:lnTo>
                    <a:pt x="9957" y="4251"/>
                  </a:lnTo>
                  <a:cubicBezTo>
                    <a:pt x="9648" y="6399"/>
                    <a:pt x="9329" y="8147"/>
                    <a:pt x="9254" y="8134"/>
                  </a:cubicBezTo>
                  <a:cubicBezTo>
                    <a:pt x="9178" y="8121"/>
                    <a:pt x="8897" y="6629"/>
                    <a:pt x="8623" y="4811"/>
                  </a:cubicBezTo>
                  <a:cubicBezTo>
                    <a:pt x="8348" y="2994"/>
                    <a:pt x="8080" y="1218"/>
                    <a:pt x="8027" y="869"/>
                  </a:cubicBezTo>
                  <a:cubicBezTo>
                    <a:pt x="7942" y="309"/>
                    <a:pt x="7862" y="226"/>
                    <a:pt x="7374" y="226"/>
                  </a:cubicBezTo>
                  <a:close/>
                  <a:moveTo>
                    <a:pt x="3759" y="5776"/>
                  </a:moveTo>
                  <a:cubicBezTo>
                    <a:pt x="4304" y="5776"/>
                    <a:pt x="4628" y="5831"/>
                    <a:pt x="4799" y="6038"/>
                  </a:cubicBezTo>
                  <a:cubicBezTo>
                    <a:pt x="4886" y="6142"/>
                    <a:pt x="4932" y="6290"/>
                    <a:pt x="4950" y="6478"/>
                  </a:cubicBezTo>
                  <a:cubicBezTo>
                    <a:pt x="4968" y="6665"/>
                    <a:pt x="4961" y="6890"/>
                    <a:pt x="4928" y="7181"/>
                  </a:cubicBezTo>
                  <a:cubicBezTo>
                    <a:pt x="4903" y="7408"/>
                    <a:pt x="4862" y="7610"/>
                    <a:pt x="4814" y="7800"/>
                  </a:cubicBezTo>
                  <a:cubicBezTo>
                    <a:pt x="4813" y="7802"/>
                    <a:pt x="4814" y="7810"/>
                    <a:pt x="4814" y="7812"/>
                  </a:cubicBezTo>
                  <a:cubicBezTo>
                    <a:pt x="4765" y="8000"/>
                    <a:pt x="4701" y="8166"/>
                    <a:pt x="4627" y="8324"/>
                  </a:cubicBezTo>
                  <a:cubicBezTo>
                    <a:pt x="4626" y="8326"/>
                    <a:pt x="4628" y="8335"/>
                    <a:pt x="4627" y="8336"/>
                  </a:cubicBezTo>
                  <a:cubicBezTo>
                    <a:pt x="4478" y="8655"/>
                    <a:pt x="4275" y="8919"/>
                    <a:pt x="4010" y="9146"/>
                  </a:cubicBezTo>
                  <a:cubicBezTo>
                    <a:pt x="3887" y="9252"/>
                    <a:pt x="3764" y="9326"/>
                    <a:pt x="3644" y="9384"/>
                  </a:cubicBezTo>
                  <a:cubicBezTo>
                    <a:pt x="3481" y="9463"/>
                    <a:pt x="3327" y="9496"/>
                    <a:pt x="3178" y="9491"/>
                  </a:cubicBezTo>
                  <a:cubicBezTo>
                    <a:pt x="3145" y="9490"/>
                    <a:pt x="3117" y="9484"/>
                    <a:pt x="3085" y="9480"/>
                  </a:cubicBezTo>
                  <a:cubicBezTo>
                    <a:pt x="2941" y="9459"/>
                    <a:pt x="2803" y="9407"/>
                    <a:pt x="2683" y="9313"/>
                  </a:cubicBezTo>
                  <a:cubicBezTo>
                    <a:pt x="2565" y="9220"/>
                    <a:pt x="2462" y="9089"/>
                    <a:pt x="2375" y="8932"/>
                  </a:cubicBezTo>
                  <a:cubicBezTo>
                    <a:pt x="2353" y="8892"/>
                    <a:pt x="2337" y="8844"/>
                    <a:pt x="2317" y="8801"/>
                  </a:cubicBezTo>
                  <a:cubicBezTo>
                    <a:pt x="2238" y="8625"/>
                    <a:pt x="2175" y="8439"/>
                    <a:pt x="2138" y="8205"/>
                  </a:cubicBezTo>
                  <a:cubicBezTo>
                    <a:pt x="2138" y="8203"/>
                    <a:pt x="2138" y="8196"/>
                    <a:pt x="2138" y="8193"/>
                  </a:cubicBezTo>
                  <a:cubicBezTo>
                    <a:pt x="2110" y="8019"/>
                    <a:pt x="2088" y="7837"/>
                    <a:pt x="2088" y="7634"/>
                  </a:cubicBezTo>
                  <a:cubicBezTo>
                    <a:pt x="2088" y="6279"/>
                    <a:pt x="2545" y="5776"/>
                    <a:pt x="3759" y="5776"/>
                  </a:cubicBezTo>
                  <a:close/>
                  <a:moveTo>
                    <a:pt x="20293" y="13422"/>
                  </a:moveTo>
                  <a:cubicBezTo>
                    <a:pt x="19984" y="13419"/>
                    <a:pt x="19656" y="13466"/>
                    <a:pt x="19347" y="13541"/>
                  </a:cubicBezTo>
                  <a:cubicBezTo>
                    <a:pt x="19274" y="13558"/>
                    <a:pt x="19209" y="13579"/>
                    <a:pt x="19139" y="13600"/>
                  </a:cubicBezTo>
                  <a:cubicBezTo>
                    <a:pt x="19136" y="13601"/>
                    <a:pt x="19127" y="13599"/>
                    <a:pt x="19124" y="13600"/>
                  </a:cubicBezTo>
                  <a:cubicBezTo>
                    <a:pt x="18828" y="13691"/>
                    <a:pt x="18548" y="13817"/>
                    <a:pt x="18328" y="13969"/>
                  </a:cubicBezTo>
                  <a:cubicBezTo>
                    <a:pt x="17474" y="14562"/>
                    <a:pt x="17623" y="14734"/>
                    <a:pt x="18902" y="14612"/>
                  </a:cubicBezTo>
                  <a:cubicBezTo>
                    <a:pt x="20858" y="14427"/>
                    <a:pt x="21049" y="14872"/>
                    <a:pt x="20380" y="18054"/>
                  </a:cubicBezTo>
                  <a:cubicBezTo>
                    <a:pt x="20188" y="18963"/>
                    <a:pt x="20035" y="19765"/>
                    <a:pt x="20035" y="19829"/>
                  </a:cubicBezTo>
                  <a:cubicBezTo>
                    <a:pt x="20035" y="19892"/>
                    <a:pt x="20195" y="19696"/>
                    <a:pt x="20394" y="19388"/>
                  </a:cubicBezTo>
                  <a:cubicBezTo>
                    <a:pt x="20976" y="18487"/>
                    <a:pt x="21451" y="16675"/>
                    <a:pt x="21527" y="15089"/>
                  </a:cubicBezTo>
                  <a:lnTo>
                    <a:pt x="21599" y="13660"/>
                  </a:lnTo>
                  <a:lnTo>
                    <a:pt x="20946" y="13505"/>
                  </a:lnTo>
                  <a:cubicBezTo>
                    <a:pt x="20745" y="13455"/>
                    <a:pt x="20525" y="13423"/>
                    <a:pt x="20293" y="13422"/>
                  </a:cubicBezTo>
                  <a:close/>
                  <a:moveTo>
                    <a:pt x="65" y="14005"/>
                  </a:moveTo>
                  <a:cubicBezTo>
                    <a:pt x="8" y="13995"/>
                    <a:pt x="-1" y="14025"/>
                    <a:pt x="0" y="14077"/>
                  </a:cubicBezTo>
                  <a:cubicBezTo>
                    <a:pt x="4" y="14124"/>
                    <a:pt x="89" y="14269"/>
                    <a:pt x="137" y="14362"/>
                  </a:cubicBezTo>
                  <a:cubicBezTo>
                    <a:pt x="175" y="14435"/>
                    <a:pt x="183" y="14467"/>
                    <a:pt x="237" y="14553"/>
                  </a:cubicBezTo>
                  <a:cubicBezTo>
                    <a:pt x="238" y="14554"/>
                    <a:pt x="236" y="14563"/>
                    <a:pt x="237" y="14565"/>
                  </a:cubicBezTo>
                  <a:cubicBezTo>
                    <a:pt x="441" y="14884"/>
                    <a:pt x="755" y="15315"/>
                    <a:pt x="1241" y="15911"/>
                  </a:cubicBezTo>
                  <a:cubicBezTo>
                    <a:pt x="1812" y="16611"/>
                    <a:pt x="2379" y="17236"/>
                    <a:pt x="2963" y="17792"/>
                  </a:cubicBezTo>
                  <a:cubicBezTo>
                    <a:pt x="2964" y="17793"/>
                    <a:pt x="2969" y="17791"/>
                    <a:pt x="2970" y="17792"/>
                  </a:cubicBezTo>
                  <a:cubicBezTo>
                    <a:pt x="3553" y="18348"/>
                    <a:pt x="4144" y="18838"/>
                    <a:pt x="4749" y="19257"/>
                  </a:cubicBezTo>
                  <a:cubicBezTo>
                    <a:pt x="5961" y="20098"/>
                    <a:pt x="7223" y="20667"/>
                    <a:pt x="8580" y="20996"/>
                  </a:cubicBezTo>
                  <a:cubicBezTo>
                    <a:pt x="9448" y="21207"/>
                    <a:pt x="10371" y="21271"/>
                    <a:pt x="11305" y="21198"/>
                  </a:cubicBezTo>
                  <a:cubicBezTo>
                    <a:pt x="11915" y="21151"/>
                    <a:pt x="12531" y="21023"/>
                    <a:pt x="13142" y="20865"/>
                  </a:cubicBezTo>
                  <a:cubicBezTo>
                    <a:pt x="13330" y="20816"/>
                    <a:pt x="13514" y="20757"/>
                    <a:pt x="13701" y="20698"/>
                  </a:cubicBezTo>
                  <a:cubicBezTo>
                    <a:pt x="14301" y="20509"/>
                    <a:pt x="14901" y="20295"/>
                    <a:pt x="15473" y="20007"/>
                  </a:cubicBezTo>
                  <a:cubicBezTo>
                    <a:pt x="15870" y="19808"/>
                    <a:pt x="16252" y="19572"/>
                    <a:pt x="16628" y="19329"/>
                  </a:cubicBezTo>
                  <a:cubicBezTo>
                    <a:pt x="16743" y="19254"/>
                    <a:pt x="16852" y="19169"/>
                    <a:pt x="16965" y="19090"/>
                  </a:cubicBezTo>
                  <a:cubicBezTo>
                    <a:pt x="17240" y="18898"/>
                    <a:pt x="17511" y="18698"/>
                    <a:pt x="17768" y="18483"/>
                  </a:cubicBezTo>
                  <a:cubicBezTo>
                    <a:pt x="17864" y="18403"/>
                    <a:pt x="17962" y="18328"/>
                    <a:pt x="18055" y="18245"/>
                  </a:cubicBezTo>
                  <a:cubicBezTo>
                    <a:pt x="18397" y="17941"/>
                    <a:pt x="18721" y="17624"/>
                    <a:pt x="19024" y="17280"/>
                  </a:cubicBezTo>
                  <a:cubicBezTo>
                    <a:pt x="19186" y="17095"/>
                    <a:pt x="19340" y="16880"/>
                    <a:pt x="19447" y="16697"/>
                  </a:cubicBezTo>
                  <a:cubicBezTo>
                    <a:pt x="19554" y="16513"/>
                    <a:pt x="19619" y="16360"/>
                    <a:pt x="19619" y="16268"/>
                  </a:cubicBezTo>
                  <a:cubicBezTo>
                    <a:pt x="19619" y="16155"/>
                    <a:pt x="19617" y="16067"/>
                    <a:pt x="19590" y="16018"/>
                  </a:cubicBezTo>
                  <a:cubicBezTo>
                    <a:pt x="19567" y="15972"/>
                    <a:pt x="19510" y="15965"/>
                    <a:pt x="19433" y="15982"/>
                  </a:cubicBezTo>
                  <a:cubicBezTo>
                    <a:pt x="19421" y="15984"/>
                    <a:pt x="19403" y="15990"/>
                    <a:pt x="19390" y="15994"/>
                  </a:cubicBezTo>
                  <a:cubicBezTo>
                    <a:pt x="19205" y="16049"/>
                    <a:pt x="18874" y="16241"/>
                    <a:pt x="18220" y="16637"/>
                  </a:cubicBezTo>
                  <a:cubicBezTo>
                    <a:pt x="15310" y="18400"/>
                    <a:pt x="12172" y="19149"/>
                    <a:pt x="9404" y="18721"/>
                  </a:cubicBezTo>
                  <a:cubicBezTo>
                    <a:pt x="6329" y="18246"/>
                    <a:pt x="3712" y="16998"/>
                    <a:pt x="1270" y="14863"/>
                  </a:cubicBezTo>
                  <a:cubicBezTo>
                    <a:pt x="890" y="14530"/>
                    <a:pt x="628" y="14326"/>
                    <a:pt x="416" y="14184"/>
                  </a:cubicBezTo>
                  <a:cubicBezTo>
                    <a:pt x="411" y="14180"/>
                    <a:pt x="408" y="14187"/>
                    <a:pt x="402" y="14184"/>
                  </a:cubicBezTo>
                  <a:cubicBezTo>
                    <a:pt x="261" y="14090"/>
                    <a:pt x="130" y="14016"/>
                    <a:pt x="65" y="1400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5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30401-03DB-4ABA-B5F1-DD3739397AC6}"/>
              </a:ext>
            </a:extLst>
          </p:cNvPr>
          <p:cNvSpPr txBox="1"/>
          <p:nvPr/>
        </p:nvSpPr>
        <p:spPr>
          <a:xfrm>
            <a:off x="4424419" y="11120189"/>
            <a:ext cx="15535162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All the tools, processes and data in one place so the entire team including freelancers can collaborate and get everything done from their dashboard…or their phone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2" presetClass="entr" presetSubtype="8" fill="hold" grpId="4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8" fill="hold" grpId="5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50"/>
                            </p:stCondLst>
                            <p:childTnLst>
                              <p:par>
                                <p:cTn id="24" presetID="22" presetClass="entr" presetSubtype="8" fill="hold" grpId="6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8" fill="hold" grpId="8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22" presetClass="entr" presetSubtype="8" fill="hold" grpId="9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2" animBg="1" advAuto="0"/>
      <p:bldP spid="245" grpId="4" animBg="1" advAuto="0"/>
      <p:bldP spid="246" grpId="9" animBg="1" advAuto="0"/>
      <p:bldP spid="247" grpId="7" animBg="1" advAuto="0"/>
      <p:bldP spid="248" grpId="5" animBg="1" advAuto="0"/>
      <p:bldP spid="249" grpId="8" animBg="1" advAuto="0"/>
      <p:bldP spid="250" grpId="6" animBg="1" advAuto="0"/>
      <p:bldP spid="253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Next Gen Business Process"/>
          <p:cNvSpPr txBox="1">
            <a:spLocks noGrp="1"/>
          </p:cNvSpPr>
          <p:nvPr>
            <p:ph type="title"/>
          </p:nvPr>
        </p:nvSpPr>
        <p:spPr>
          <a:xfrm>
            <a:off x="1625600" y="839343"/>
            <a:ext cx="16180264" cy="156681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7200">
              <a:lnSpc>
                <a:spcPts val="16700"/>
              </a:lnSpc>
              <a:defRPr sz="10000">
                <a:solidFill>
                  <a:srgbClr val="FFFFFF"/>
                </a:solidFill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r>
              <a:rPr dirty="0"/>
              <a:t>Next Gen Business Process</a:t>
            </a:r>
          </a:p>
        </p:txBody>
      </p:sp>
      <p:sp>
        <p:nvSpPr>
          <p:cNvPr id="257" name="Notifications"/>
          <p:cNvSpPr/>
          <p:nvPr/>
        </p:nvSpPr>
        <p:spPr>
          <a:xfrm>
            <a:off x="3070975" y="2953337"/>
            <a:ext cx="5750522" cy="112315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Notifications</a:t>
            </a:r>
          </a:p>
        </p:txBody>
      </p:sp>
      <p:sp>
        <p:nvSpPr>
          <p:cNvPr id="258" name="Task assignment"/>
          <p:cNvSpPr/>
          <p:nvPr/>
        </p:nvSpPr>
        <p:spPr>
          <a:xfrm>
            <a:off x="1829235" y="5286976"/>
            <a:ext cx="6090180" cy="11231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Task assignment</a:t>
            </a:r>
          </a:p>
        </p:txBody>
      </p:sp>
      <p:sp>
        <p:nvSpPr>
          <p:cNvPr id="259" name="E-signature"/>
          <p:cNvSpPr/>
          <p:nvPr/>
        </p:nvSpPr>
        <p:spPr>
          <a:xfrm>
            <a:off x="1999064" y="7313615"/>
            <a:ext cx="5750521" cy="11231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E-signature</a:t>
            </a:r>
          </a:p>
        </p:txBody>
      </p:sp>
      <p:sp>
        <p:nvSpPr>
          <p:cNvPr id="260" name="Group chats"/>
          <p:cNvSpPr/>
          <p:nvPr/>
        </p:nvSpPr>
        <p:spPr>
          <a:xfrm>
            <a:off x="2956800" y="9387292"/>
            <a:ext cx="5750521" cy="11231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Group chats</a:t>
            </a:r>
          </a:p>
        </p:txBody>
      </p:sp>
      <p:sp>
        <p:nvSpPr>
          <p:cNvPr id="261" name="User-defined process"/>
          <p:cNvSpPr/>
          <p:nvPr/>
        </p:nvSpPr>
        <p:spPr>
          <a:xfrm>
            <a:off x="14656665" y="2723410"/>
            <a:ext cx="6900401" cy="112315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User-defined process</a:t>
            </a:r>
          </a:p>
        </p:txBody>
      </p:sp>
      <p:sp>
        <p:nvSpPr>
          <p:cNvPr id="262" name="iOS, Android, Apps"/>
          <p:cNvSpPr/>
          <p:nvPr/>
        </p:nvSpPr>
        <p:spPr>
          <a:xfrm>
            <a:off x="15970357" y="5128350"/>
            <a:ext cx="6090180" cy="11231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iOS, Android, Apps</a:t>
            </a:r>
          </a:p>
        </p:txBody>
      </p:sp>
      <p:sp>
        <p:nvSpPr>
          <p:cNvPr id="263" name="Rest API"/>
          <p:cNvSpPr/>
          <p:nvPr/>
        </p:nvSpPr>
        <p:spPr>
          <a:xfrm>
            <a:off x="16372725" y="6971710"/>
            <a:ext cx="5750522" cy="11231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Rest API</a:t>
            </a:r>
          </a:p>
        </p:txBody>
      </p:sp>
      <p:sp>
        <p:nvSpPr>
          <p:cNvPr id="264" name="SSO"/>
          <p:cNvSpPr/>
          <p:nvPr/>
        </p:nvSpPr>
        <p:spPr>
          <a:xfrm>
            <a:off x="15676681" y="9180925"/>
            <a:ext cx="5750522" cy="11231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685800">
              <a:defRPr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SSO</a:t>
            </a:r>
          </a:p>
        </p:txBody>
      </p:sp>
      <p:grpSp>
        <p:nvGrpSpPr>
          <p:cNvPr id="270" name="Groupe"/>
          <p:cNvGrpSpPr/>
          <p:nvPr/>
        </p:nvGrpSpPr>
        <p:grpSpPr>
          <a:xfrm>
            <a:off x="490362" y="3035300"/>
            <a:ext cx="15583149" cy="9122685"/>
            <a:chOff x="0" y="1208318"/>
            <a:chExt cx="15583148" cy="9122683"/>
          </a:xfrm>
        </p:grpSpPr>
        <p:pic>
          <p:nvPicPr>
            <p:cNvPr id="265" name="interview.png" descr="interview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24966"/>
            <a:stretch>
              <a:fillRect/>
            </a:stretch>
          </p:blipFill>
          <p:spPr>
            <a:xfrm>
              <a:off x="0" y="6804948"/>
              <a:ext cx="2111451" cy="3526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Ellipse 1"/>
            <p:cNvSpPr/>
            <p:nvPr/>
          </p:nvSpPr>
          <p:spPr>
            <a:xfrm>
              <a:off x="7728267" y="1208318"/>
              <a:ext cx="7854881" cy="7731216"/>
            </a:xfrm>
            <a:prstGeom prst="ellipse">
              <a:avLst/>
            </a:prstGeom>
            <a:gradFill flip="none" rotWithShape="1">
              <a:gsLst>
                <a:gs pos="0">
                  <a:srgbClr val="F7FAFD"/>
                </a:gs>
                <a:gs pos="74000">
                  <a:srgbClr val="B5D2EC"/>
                </a:gs>
                <a:gs pos="83000">
                  <a:srgbClr val="B5D2EC"/>
                </a:gs>
                <a:gs pos="100000">
                  <a:srgbClr val="CEE1F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67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635338" y="2279179"/>
              <a:ext cx="4470175" cy="798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8" name="Image 6" descr="Image 6"/>
            <p:cNvPicPr>
              <a:picLocks noChangeAspect="1"/>
            </p:cNvPicPr>
            <p:nvPr/>
          </p:nvPicPr>
          <p:blipFill>
            <a:blip r:embed="rId4">
              <a:alphaModFix amt="64000"/>
              <a:extLst/>
            </a:blip>
            <a:stretch>
              <a:fillRect/>
            </a:stretch>
          </p:blipFill>
          <p:spPr>
            <a:xfrm>
              <a:off x="10844836" y="4905325"/>
              <a:ext cx="3872438" cy="2467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Unknown.png" descr="Unknown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828" t="22085" r="25083" b="21523"/>
            <a:stretch>
              <a:fillRect/>
            </a:stretch>
          </p:blipFill>
          <p:spPr>
            <a:xfrm>
              <a:off x="13159299" y="6507570"/>
              <a:ext cx="1194998" cy="70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227" extrusionOk="0">
                  <a:moveTo>
                    <a:pt x="18507" y="0"/>
                  </a:moveTo>
                  <a:cubicBezTo>
                    <a:pt x="17443" y="0"/>
                    <a:pt x="16778" y="453"/>
                    <a:pt x="16420" y="1429"/>
                  </a:cubicBezTo>
                  <a:cubicBezTo>
                    <a:pt x="16052" y="2432"/>
                    <a:pt x="16064" y="3440"/>
                    <a:pt x="16456" y="4406"/>
                  </a:cubicBezTo>
                  <a:cubicBezTo>
                    <a:pt x="16521" y="4566"/>
                    <a:pt x="16592" y="4709"/>
                    <a:pt x="16671" y="4835"/>
                  </a:cubicBezTo>
                  <a:cubicBezTo>
                    <a:pt x="16750" y="4959"/>
                    <a:pt x="16837" y="5069"/>
                    <a:pt x="16951" y="5180"/>
                  </a:cubicBezTo>
                  <a:cubicBezTo>
                    <a:pt x="16952" y="5181"/>
                    <a:pt x="16957" y="5179"/>
                    <a:pt x="16958" y="5180"/>
                  </a:cubicBezTo>
                  <a:cubicBezTo>
                    <a:pt x="17188" y="5405"/>
                    <a:pt x="17514" y="5629"/>
                    <a:pt x="18020" y="5931"/>
                  </a:cubicBezTo>
                  <a:cubicBezTo>
                    <a:pt x="18338" y="6121"/>
                    <a:pt x="18592" y="6295"/>
                    <a:pt x="18801" y="6455"/>
                  </a:cubicBezTo>
                  <a:cubicBezTo>
                    <a:pt x="18802" y="6455"/>
                    <a:pt x="18808" y="6454"/>
                    <a:pt x="18809" y="6455"/>
                  </a:cubicBezTo>
                  <a:cubicBezTo>
                    <a:pt x="19001" y="6601"/>
                    <a:pt x="19144" y="6743"/>
                    <a:pt x="19261" y="6883"/>
                  </a:cubicBezTo>
                  <a:cubicBezTo>
                    <a:pt x="19288" y="6916"/>
                    <a:pt x="19309" y="6945"/>
                    <a:pt x="19332" y="6979"/>
                  </a:cubicBezTo>
                  <a:cubicBezTo>
                    <a:pt x="19408" y="7087"/>
                    <a:pt x="19470" y="7195"/>
                    <a:pt x="19512" y="7312"/>
                  </a:cubicBezTo>
                  <a:cubicBezTo>
                    <a:pt x="19528" y="7358"/>
                    <a:pt x="19543" y="7419"/>
                    <a:pt x="19555" y="7467"/>
                  </a:cubicBezTo>
                  <a:cubicBezTo>
                    <a:pt x="19592" y="7622"/>
                    <a:pt x="19619" y="7789"/>
                    <a:pt x="19619" y="7979"/>
                  </a:cubicBezTo>
                  <a:cubicBezTo>
                    <a:pt x="19619" y="8118"/>
                    <a:pt x="19595" y="8237"/>
                    <a:pt x="19562" y="8360"/>
                  </a:cubicBezTo>
                  <a:cubicBezTo>
                    <a:pt x="19548" y="8410"/>
                    <a:pt x="19530" y="8455"/>
                    <a:pt x="19512" y="8503"/>
                  </a:cubicBezTo>
                  <a:cubicBezTo>
                    <a:pt x="19488" y="8561"/>
                    <a:pt x="19456" y="8616"/>
                    <a:pt x="19425" y="8670"/>
                  </a:cubicBezTo>
                  <a:cubicBezTo>
                    <a:pt x="19333" y="8832"/>
                    <a:pt x="19221" y="8983"/>
                    <a:pt x="19074" y="9098"/>
                  </a:cubicBezTo>
                  <a:cubicBezTo>
                    <a:pt x="18941" y="9203"/>
                    <a:pt x="18781" y="9276"/>
                    <a:pt x="18615" y="9337"/>
                  </a:cubicBezTo>
                  <a:cubicBezTo>
                    <a:pt x="18366" y="9428"/>
                    <a:pt x="18101" y="9477"/>
                    <a:pt x="17812" y="9456"/>
                  </a:cubicBezTo>
                  <a:cubicBezTo>
                    <a:pt x="17491" y="9432"/>
                    <a:pt x="17154" y="9329"/>
                    <a:pt x="16836" y="9146"/>
                  </a:cubicBezTo>
                  <a:cubicBezTo>
                    <a:pt x="16666" y="9048"/>
                    <a:pt x="16528" y="8996"/>
                    <a:pt x="16413" y="8967"/>
                  </a:cubicBezTo>
                  <a:cubicBezTo>
                    <a:pt x="16297" y="8939"/>
                    <a:pt x="16203" y="8937"/>
                    <a:pt x="16140" y="8979"/>
                  </a:cubicBezTo>
                  <a:cubicBezTo>
                    <a:pt x="16076" y="9023"/>
                    <a:pt x="16044" y="9100"/>
                    <a:pt x="16033" y="9218"/>
                  </a:cubicBezTo>
                  <a:cubicBezTo>
                    <a:pt x="16020" y="9331"/>
                    <a:pt x="16033" y="9483"/>
                    <a:pt x="16068" y="9670"/>
                  </a:cubicBezTo>
                  <a:cubicBezTo>
                    <a:pt x="16129" y="9986"/>
                    <a:pt x="16380" y="10276"/>
                    <a:pt x="16807" y="10504"/>
                  </a:cubicBezTo>
                  <a:cubicBezTo>
                    <a:pt x="17711" y="10985"/>
                    <a:pt x="19164" y="10831"/>
                    <a:pt x="19784" y="10194"/>
                  </a:cubicBezTo>
                  <a:cubicBezTo>
                    <a:pt x="19926" y="10049"/>
                    <a:pt x="20048" y="9891"/>
                    <a:pt x="20150" y="9718"/>
                  </a:cubicBezTo>
                  <a:cubicBezTo>
                    <a:pt x="20237" y="9570"/>
                    <a:pt x="20313" y="9416"/>
                    <a:pt x="20372" y="9241"/>
                  </a:cubicBezTo>
                  <a:cubicBezTo>
                    <a:pt x="20399" y="9165"/>
                    <a:pt x="20416" y="9074"/>
                    <a:pt x="20437" y="8991"/>
                  </a:cubicBezTo>
                  <a:cubicBezTo>
                    <a:pt x="20461" y="8898"/>
                    <a:pt x="20476" y="8795"/>
                    <a:pt x="20494" y="8694"/>
                  </a:cubicBezTo>
                  <a:cubicBezTo>
                    <a:pt x="20552" y="8369"/>
                    <a:pt x="20595" y="8011"/>
                    <a:pt x="20595" y="7586"/>
                  </a:cubicBezTo>
                  <a:cubicBezTo>
                    <a:pt x="20595" y="7218"/>
                    <a:pt x="20566" y="6936"/>
                    <a:pt x="20523" y="6669"/>
                  </a:cubicBezTo>
                  <a:cubicBezTo>
                    <a:pt x="20523" y="6667"/>
                    <a:pt x="20523" y="6659"/>
                    <a:pt x="20523" y="6657"/>
                  </a:cubicBezTo>
                  <a:cubicBezTo>
                    <a:pt x="20494" y="6476"/>
                    <a:pt x="20460" y="6306"/>
                    <a:pt x="20401" y="6157"/>
                  </a:cubicBezTo>
                  <a:cubicBezTo>
                    <a:pt x="20344" y="6011"/>
                    <a:pt x="20258" y="5880"/>
                    <a:pt x="20164" y="5752"/>
                  </a:cubicBezTo>
                  <a:cubicBezTo>
                    <a:pt x="20020" y="5555"/>
                    <a:pt x="19843" y="5369"/>
                    <a:pt x="19590" y="5180"/>
                  </a:cubicBezTo>
                  <a:cubicBezTo>
                    <a:pt x="19313" y="4973"/>
                    <a:pt x="18966" y="4762"/>
                    <a:pt x="18522" y="4513"/>
                  </a:cubicBezTo>
                  <a:cubicBezTo>
                    <a:pt x="17938" y="4187"/>
                    <a:pt x="17518" y="3794"/>
                    <a:pt x="17338" y="3394"/>
                  </a:cubicBezTo>
                  <a:cubicBezTo>
                    <a:pt x="17060" y="2776"/>
                    <a:pt x="17057" y="2768"/>
                    <a:pt x="17338" y="2143"/>
                  </a:cubicBezTo>
                  <a:cubicBezTo>
                    <a:pt x="17453" y="1887"/>
                    <a:pt x="17606" y="1694"/>
                    <a:pt x="17790" y="1548"/>
                  </a:cubicBezTo>
                  <a:cubicBezTo>
                    <a:pt x="18155" y="1259"/>
                    <a:pt x="18644" y="1179"/>
                    <a:pt x="19196" y="1334"/>
                  </a:cubicBezTo>
                  <a:cubicBezTo>
                    <a:pt x="19473" y="1411"/>
                    <a:pt x="19769" y="1546"/>
                    <a:pt x="20071" y="1738"/>
                  </a:cubicBezTo>
                  <a:cubicBezTo>
                    <a:pt x="20265" y="1862"/>
                    <a:pt x="20315" y="1775"/>
                    <a:pt x="20315" y="1286"/>
                  </a:cubicBezTo>
                  <a:cubicBezTo>
                    <a:pt x="20315" y="475"/>
                    <a:pt x="19650" y="0"/>
                    <a:pt x="18507" y="0"/>
                  </a:cubicBezTo>
                  <a:close/>
                  <a:moveTo>
                    <a:pt x="3415" y="59"/>
                  </a:moveTo>
                  <a:cubicBezTo>
                    <a:pt x="1886" y="172"/>
                    <a:pt x="1399" y="501"/>
                    <a:pt x="1399" y="1417"/>
                  </a:cubicBezTo>
                  <a:cubicBezTo>
                    <a:pt x="1399" y="2184"/>
                    <a:pt x="1365" y="2168"/>
                    <a:pt x="2002" y="1727"/>
                  </a:cubicBezTo>
                  <a:cubicBezTo>
                    <a:pt x="2276" y="1536"/>
                    <a:pt x="2878" y="1381"/>
                    <a:pt x="3343" y="1381"/>
                  </a:cubicBezTo>
                  <a:cubicBezTo>
                    <a:pt x="4044" y="1381"/>
                    <a:pt x="4250" y="1481"/>
                    <a:pt x="4519" y="1929"/>
                  </a:cubicBezTo>
                  <a:cubicBezTo>
                    <a:pt x="4831" y="2447"/>
                    <a:pt x="5112" y="4158"/>
                    <a:pt x="4957" y="4573"/>
                  </a:cubicBezTo>
                  <a:cubicBezTo>
                    <a:pt x="4937" y="4627"/>
                    <a:pt x="4793" y="4662"/>
                    <a:pt x="4570" y="4680"/>
                  </a:cubicBezTo>
                  <a:cubicBezTo>
                    <a:pt x="4347" y="4698"/>
                    <a:pt x="4048" y="4696"/>
                    <a:pt x="3730" y="4668"/>
                  </a:cubicBezTo>
                  <a:cubicBezTo>
                    <a:pt x="3496" y="4648"/>
                    <a:pt x="3274" y="4640"/>
                    <a:pt x="3070" y="4656"/>
                  </a:cubicBezTo>
                  <a:cubicBezTo>
                    <a:pt x="2664" y="4689"/>
                    <a:pt x="2323" y="4807"/>
                    <a:pt x="2037" y="4990"/>
                  </a:cubicBezTo>
                  <a:cubicBezTo>
                    <a:pt x="1752" y="5172"/>
                    <a:pt x="1525" y="5427"/>
                    <a:pt x="1356" y="5764"/>
                  </a:cubicBezTo>
                  <a:cubicBezTo>
                    <a:pt x="1279" y="5917"/>
                    <a:pt x="1213" y="6088"/>
                    <a:pt x="1162" y="6276"/>
                  </a:cubicBezTo>
                  <a:cubicBezTo>
                    <a:pt x="1114" y="6454"/>
                    <a:pt x="1084" y="6642"/>
                    <a:pt x="1055" y="6848"/>
                  </a:cubicBezTo>
                  <a:cubicBezTo>
                    <a:pt x="1047" y="6901"/>
                    <a:pt x="1025" y="6947"/>
                    <a:pt x="1019" y="7002"/>
                  </a:cubicBezTo>
                  <a:cubicBezTo>
                    <a:pt x="991" y="7252"/>
                    <a:pt x="976" y="7522"/>
                    <a:pt x="976" y="7812"/>
                  </a:cubicBezTo>
                  <a:cubicBezTo>
                    <a:pt x="976" y="8208"/>
                    <a:pt x="995" y="8545"/>
                    <a:pt x="1040" y="8848"/>
                  </a:cubicBezTo>
                  <a:cubicBezTo>
                    <a:pt x="1041" y="8850"/>
                    <a:pt x="1040" y="8858"/>
                    <a:pt x="1040" y="8860"/>
                  </a:cubicBezTo>
                  <a:cubicBezTo>
                    <a:pt x="1086" y="9160"/>
                    <a:pt x="1158" y="9418"/>
                    <a:pt x="1256" y="9646"/>
                  </a:cubicBezTo>
                  <a:cubicBezTo>
                    <a:pt x="1354" y="9876"/>
                    <a:pt x="1482" y="10066"/>
                    <a:pt x="1643" y="10242"/>
                  </a:cubicBezTo>
                  <a:cubicBezTo>
                    <a:pt x="1804" y="10417"/>
                    <a:pt x="2000" y="10577"/>
                    <a:pt x="2231" y="10718"/>
                  </a:cubicBezTo>
                  <a:cubicBezTo>
                    <a:pt x="2722" y="11017"/>
                    <a:pt x="3840" y="10621"/>
                    <a:pt x="4419" y="9944"/>
                  </a:cubicBezTo>
                  <a:lnTo>
                    <a:pt x="5007" y="9253"/>
                  </a:lnTo>
                  <a:lnTo>
                    <a:pt x="5244" y="9932"/>
                  </a:lnTo>
                  <a:cubicBezTo>
                    <a:pt x="5314" y="10130"/>
                    <a:pt x="5379" y="10291"/>
                    <a:pt x="5438" y="10397"/>
                  </a:cubicBezTo>
                  <a:cubicBezTo>
                    <a:pt x="5490" y="10491"/>
                    <a:pt x="5541" y="10539"/>
                    <a:pt x="5595" y="10563"/>
                  </a:cubicBezTo>
                  <a:cubicBezTo>
                    <a:pt x="5613" y="10572"/>
                    <a:pt x="5634" y="10563"/>
                    <a:pt x="5653" y="10563"/>
                  </a:cubicBezTo>
                  <a:cubicBezTo>
                    <a:pt x="5685" y="10564"/>
                    <a:pt x="5717" y="10547"/>
                    <a:pt x="5753" y="10528"/>
                  </a:cubicBezTo>
                  <a:cubicBezTo>
                    <a:pt x="5849" y="10477"/>
                    <a:pt x="5955" y="10386"/>
                    <a:pt x="6105" y="10194"/>
                  </a:cubicBezTo>
                  <a:cubicBezTo>
                    <a:pt x="6184" y="10093"/>
                    <a:pt x="6243" y="10003"/>
                    <a:pt x="6284" y="9932"/>
                  </a:cubicBezTo>
                  <a:cubicBezTo>
                    <a:pt x="6299" y="9907"/>
                    <a:pt x="6303" y="9885"/>
                    <a:pt x="6313" y="9861"/>
                  </a:cubicBezTo>
                  <a:cubicBezTo>
                    <a:pt x="6341" y="9792"/>
                    <a:pt x="6337" y="9717"/>
                    <a:pt x="6334" y="9634"/>
                  </a:cubicBezTo>
                  <a:cubicBezTo>
                    <a:pt x="6329" y="9497"/>
                    <a:pt x="6304" y="9358"/>
                    <a:pt x="6212" y="9063"/>
                  </a:cubicBezTo>
                  <a:cubicBezTo>
                    <a:pt x="6169" y="8924"/>
                    <a:pt x="6134" y="8757"/>
                    <a:pt x="6105" y="8563"/>
                  </a:cubicBezTo>
                  <a:cubicBezTo>
                    <a:pt x="6076" y="8372"/>
                    <a:pt x="6050" y="8148"/>
                    <a:pt x="6033" y="7872"/>
                  </a:cubicBezTo>
                  <a:cubicBezTo>
                    <a:pt x="5998" y="7312"/>
                    <a:pt x="5983" y="6540"/>
                    <a:pt x="5983" y="5430"/>
                  </a:cubicBezTo>
                  <a:cubicBezTo>
                    <a:pt x="5983" y="3756"/>
                    <a:pt x="5946" y="2701"/>
                    <a:pt x="5818" y="1965"/>
                  </a:cubicBezTo>
                  <a:cubicBezTo>
                    <a:pt x="5754" y="1597"/>
                    <a:pt x="5666" y="1312"/>
                    <a:pt x="5552" y="1072"/>
                  </a:cubicBezTo>
                  <a:cubicBezTo>
                    <a:pt x="5439" y="831"/>
                    <a:pt x="5298" y="636"/>
                    <a:pt x="5122" y="452"/>
                  </a:cubicBezTo>
                  <a:cubicBezTo>
                    <a:pt x="4922" y="244"/>
                    <a:pt x="4769" y="126"/>
                    <a:pt x="4527" y="71"/>
                  </a:cubicBezTo>
                  <a:cubicBezTo>
                    <a:pt x="4284" y="16"/>
                    <a:pt x="3958" y="19"/>
                    <a:pt x="3415" y="59"/>
                  </a:cubicBezTo>
                  <a:close/>
                  <a:moveTo>
                    <a:pt x="7374" y="226"/>
                  </a:moveTo>
                  <a:cubicBezTo>
                    <a:pt x="7070" y="226"/>
                    <a:pt x="6822" y="285"/>
                    <a:pt x="6822" y="357"/>
                  </a:cubicBezTo>
                  <a:cubicBezTo>
                    <a:pt x="6822" y="631"/>
                    <a:pt x="8534" y="9832"/>
                    <a:pt x="8658" y="10230"/>
                  </a:cubicBezTo>
                  <a:cubicBezTo>
                    <a:pt x="8707" y="10385"/>
                    <a:pt x="8773" y="10485"/>
                    <a:pt x="8874" y="10539"/>
                  </a:cubicBezTo>
                  <a:cubicBezTo>
                    <a:pt x="8975" y="10594"/>
                    <a:pt x="9106" y="10602"/>
                    <a:pt x="9297" y="10575"/>
                  </a:cubicBezTo>
                  <a:lnTo>
                    <a:pt x="9813" y="10504"/>
                  </a:lnTo>
                  <a:lnTo>
                    <a:pt x="10373" y="6740"/>
                  </a:lnTo>
                  <a:cubicBezTo>
                    <a:pt x="10681" y="4669"/>
                    <a:pt x="10994" y="2954"/>
                    <a:pt x="11069" y="2929"/>
                  </a:cubicBezTo>
                  <a:cubicBezTo>
                    <a:pt x="11143" y="2905"/>
                    <a:pt x="11451" y="4520"/>
                    <a:pt x="11757" y="6514"/>
                  </a:cubicBezTo>
                  <a:cubicBezTo>
                    <a:pt x="12063" y="8508"/>
                    <a:pt x="12389" y="10254"/>
                    <a:pt x="12475" y="10397"/>
                  </a:cubicBezTo>
                  <a:cubicBezTo>
                    <a:pt x="12518" y="10468"/>
                    <a:pt x="12607" y="10530"/>
                    <a:pt x="12718" y="10563"/>
                  </a:cubicBezTo>
                  <a:cubicBezTo>
                    <a:pt x="12830" y="10597"/>
                    <a:pt x="12959" y="10596"/>
                    <a:pt x="13084" y="10575"/>
                  </a:cubicBezTo>
                  <a:lnTo>
                    <a:pt x="13543" y="10504"/>
                  </a:lnTo>
                  <a:lnTo>
                    <a:pt x="14490" y="5430"/>
                  </a:lnTo>
                  <a:cubicBezTo>
                    <a:pt x="15014" y="2639"/>
                    <a:pt x="15444" y="332"/>
                    <a:pt x="15444" y="297"/>
                  </a:cubicBezTo>
                  <a:cubicBezTo>
                    <a:pt x="15444" y="263"/>
                    <a:pt x="15202" y="226"/>
                    <a:pt x="14906" y="226"/>
                  </a:cubicBezTo>
                  <a:lnTo>
                    <a:pt x="14368" y="226"/>
                  </a:lnTo>
                  <a:lnTo>
                    <a:pt x="13787" y="3989"/>
                  </a:lnTo>
                  <a:cubicBezTo>
                    <a:pt x="13467" y="6053"/>
                    <a:pt x="13183" y="7872"/>
                    <a:pt x="13149" y="8039"/>
                  </a:cubicBezTo>
                  <a:cubicBezTo>
                    <a:pt x="13115" y="8204"/>
                    <a:pt x="13070" y="8270"/>
                    <a:pt x="13027" y="8253"/>
                  </a:cubicBezTo>
                  <a:cubicBezTo>
                    <a:pt x="12981" y="8235"/>
                    <a:pt x="12931" y="8118"/>
                    <a:pt x="12869" y="7872"/>
                  </a:cubicBezTo>
                  <a:cubicBezTo>
                    <a:pt x="12749" y="7395"/>
                    <a:pt x="12597" y="6476"/>
                    <a:pt x="12389" y="5025"/>
                  </a:cubicBezTo>
                  <a:cubicBezTo>
                    <a:pt x="11619" y="-329"/>
                    <a:pt x="11757" y="193"/>
                    <a:pt x="11090" y="274"/>
                  </a:cubicBezTo>
                  <a:lnTo>
                    <a:pt x="10516" y="345"/>
                  </a:lnTo>
                  <a:lnTo>
                    <a:pt x="9957" y="4251"/>
                  </a:lnTo>
                  <a:cubicBezTo>
                    <a:pt x="9648" y="6399"/>
                    <a:pt x="9329" y="8147"/>
                    <a:pt x="9254" y="8134"/>
                  </a:cubicBezTo>
                  <a:cubicBezTo>
                    <a:pt x="9178" y="8121"/>
                    <a:pt x="8897" y="6629"/>
                    <a:pt x="8623" y="4811"/>
                  </a:cubicBezTo>
                  <a:cubicBezTo>
                    <a:pt x="8348" y="2994"/>
                    <a:pt x="8080" y="1218"/>
                    <a:pt x="8027" y="869"/>
                  </a:cubicBezTo>
                  <a:cubicBezTo>
                    <a:pt x="7942" y="309"/>
                    <a:pt x="7862" y="226"/>
                    <a:pt x="7374" y="226"/>
                  </a:cubicBezTo>
                  <a:close/>
                  <a:moveTo>
                    <a:pt x="3759" y="5776"/>
                  </a:moveTo>
                  <a:cubicBezTo>
                    <a:pt x="4304" y="5776"/>
                    <a:pt x="4628" y="5831"/>
                    <a:pt x="4799" y="6038"/>
                  </a:cubicBezTo>
                  <a:cubicBezTo>
                    <a:pt x="4886" y="6142"/>
                    <a:pt x="4932" y="6290"/>
                    <a:pt x="4950" y="6478"/>
                  </a:cubicBezTo>
                  <a:cubicBezTo>
                    <a:pt x="4968" y="6665"/>
                    <a:pt x="4961" y="6890"/>
                    <a:pt x="4928" y="7181"/>
                  </a:cubicBezTo>
                  <a:cubicBezTo>
                    <a:pt x="4903" y="7408"/>
                    <a:pt x="4862" y="7610"/>
                    <a:pt x="4814" y="7800"/>
                  </a:cubicBezTo>
                  <a:cubicBezTo>
                    <a:pt x="4813" y="7802"/>
                    <a:pt x="4814" y="7810"/>
                    <a:pt x="4814" y="7812"/>
                  </a:cubicBezTo>
                  <a:cubicBezTo>
                    <a:pt x="4765" y="8000"/>
                    <a:pt x="4701" y="8166"/>
                    <a:pt x="4627" y="8324"/>
                  </a:cubicBezTo>
                  <a:cubicBezTo>
                    <a:pt x="4626" y="8326"/>
                    <a:pt x="4628" y="8335"/>
                    <a:pt x="4627" y="8336"/>
                  </a:cubicBezTo>
                  <a:cubicBezTo>
                    <a:pt x="4478" y="8655"/>
                    <a:pt x="4275" y="8919"/>
                    <a:pt x="4010" y="9146"/>
                  </a:cubicBezTo>
                  <a:cubicBezTo>
                    <a:pt x="3887" y="9252"/>
                    <a:pt x="3764" y="9326"/>
                    <a:pt x="3644" y="9384"/>
                  </a:cubicBezTo>
                  <a:cubicBezTo>
                    <a:pt x="3481" y="9463"/>
                    <a:pt x="3327" y="9496"/>
                    <a:pt x="3178" y="9491"/>
                  </a:cubicBezTo>
                  <a:cubicBezTo>
                    <a:pt x="3145" y="9490"/>
                    <a:pt x="3117" y="9484"/>
                    <a:pt x="3085" y="9480"/>
                  </a:cubicBezTo>
                  <a:cubicBezTo>
                    <a:pt x="2941" y="9459"/>
                    <a:pt x="2803" y="9407"/>
                    <a:pt x="2683" y="9313"/>
                  </a:cubicBezTo>
                  <a:cubicBezTo>
                    <a:pt x="2565" y="9220"/>
                    <a:pt x="2462" y="9089"/>
                    <a:pt x="2375" y="8932"/>
                  </a:cubicBezTo>
                  <a:cubicBezTo>
                    <a:pt x="2353" y="8892"/>
                    <a:pt x="2337" y="8844"/>
                    <a:pt x="2317" y="8801"/>
                  </a:cubicBezTo>
                  <a:cubicBezTo>
                    <a:pt x="2238" y="8625"/>
                    <a:pt x="2175" y="8439"/>
                    <a:pt x="2138" y="8205"/>
                  </a:cubicBezTo>
                  <a:cubicBezTo>
                    <a:pt x="2138" y="8203"/>
                    <a:pt x="2138" y="8196"/>
                    <a:pt x="2138" y="8193"/>
                  </a:cubicBezTo>
                  <a:cubicBezTo>
                    <a:pt x="2110" y="8019"/>
                    <a:pt x="2088" y="7837"/>
                    <a:pt x="2088" y="7634"/>
                  </a:cubicBezTo>
                  <a:cubicBezTo>
                    <a:pt x="2088" y="6279"/>
                    <a:pt x="2545" y="5776"/>
                    <a:pt x="3759" y="5776"/>
                  </a:cubicBezTo>
                  <a:close/>
                  <a:moveTo>
                    <a:pt x="20293" y="13422"/>
                  </a:moveTo>
                  <a:cubicBezTo>
                    <a:pt x="19984" y="13419"/>
                    <a:pt x="19656" y="13466"/>
                    <a:pt x="19347" y="13541"/>
                  </a:cubicBezTo>
                  <a:cubicBezTo>
                    <a:pt x="19274" y="13558"/>
                    <a:pt x="19209" y="13579"/>
                    <a:pt x="19139" y="13600"/>
                  </a:cubicBezTo>
                  <a:cubicBezTo>
                    <a:pt x="19136" y="13601"/>
                    <a:pt x="19127" y="13599"/>
                    <a:pt x="19124" y="13600"/>
                  </a:cubicBezTo>
                  <a:cubicBezTo>
                    <a:pt x="18828" y="13691"/>
                    <a:pt x="18548" y="13817"/>
                    <a:pt x="18328" y="13969"/>
                  </a:cubicBezTo>
                  <a:cubicBezTo>
                    <a:pt x="17474" y="14562"/>
                    <a:pt x="17623" y="14734"/>
                    <a:pt x="18902" y="14612"/>
                  </a:cubicBezTo>
                  <a:cubicBezTo>
                    <a:pt x="20858" y="14427"/>
                    <a:pt x="21049" y="14872"/>
                    <a:pt x="20380" y="18054"/>
                  </a:cubicBezTo>
                  <a:cubicBezTo>
                    <a:pt x="20188" y="18963"/>
                    <a:pt x="20035" y="19765"/>
                    <a:pt x="20035" y="19829"/>
                  </a:cubicBezTo>
                  <a:cubicBezTo>
                    <a:pt x="20035" y="19892"/>
                    <a:pt x="20195" y="19696"/>
                    <a:pt x="20394" y="19388"/>
                  </a:cubicBezTo>
                  <a:cubicBezTo>
                    <a:pt x="20976" y="18487"/>
                    <a:pt x="21451" y="16675"/>
                    <a:pt x="21527" y="15089"/>
                  </a:cubicBezTo>
                  <a:lnTo>
                    <a:pt x="21599" y="13660"/>
                  </a:lnTo>
                  <a:lnTo>
                    <a:pt x="20946" y="13505"/>
                  </a:lnTo>
                  <a:cubicBezTo>
                    <a:pt x="20745" y="13455"/>
                    <a:pt x="20525" y="13423"/>
                    <a:pt x="20293" y="13422"/>
                  </a:cubicBezTo>
                  <a:close/>
                  <a:moveTo>
                    <a:pt x="65" y="14005"/>
                  </a:moveTo>
                  <a:cubicBezTo>
                    <a:pt x="8" y="13995"/>
                    <a:pt x="-1" y="14025"/>
                    <a:pt x="0" y="14077"/>
                  </a:cubicBezTo>
                  <a:cubicBezTo>
                    <a:pt x="4" y="14124"/>
                    <a:pt x="89" y="14269"/>
                    <a:pt x="137" y="14362"/>
                  </a:cubicBezTo>
                  <a:cubicBezTo>
                    <a:pt x="175" y="14435"/>
                    <a:pt x="183" y="14467"/>
                    <a:pt x="237" y="14553"/>
                  </a:cubicBezTo>
                  <a:cubicBezTo>
                    <a:pt x="238" y="14554"/>
                    <a:pt x="236" y="14563"/>
                    <a:pt x="237" y="14565"/>
                  </a:cubicBezTo>
                  <a:cubicBezTo>
                    <a:pt x="441" y="14884"/>
                    <a:pt x="755" y="15315"/>
                    <a:pt x="1241" y="15911"/>
                  </a:cubicBezTo>
                  <a:cubicBezTo>
                    <a:pt x="1812" y="16611"/>
                    <a:pt x="2379" y="17236"/>
                    <a:pt x="2963" y="17792"/>
                  </a:cubicBezTo>
                  <a:cubicBezTo>
                    <a:pt x="2964" y="17793"/>
                    <a:pt x="2969" y="17791"/>
                    <a:pt x="2970" y="17792"/>
                  </a:cubicBezTo>
                  <a:cubicBezTo>
                    <a:pt x="3553" y="18348"/>
                    <a:pt x="4144" y="18838"/>
                    <a:pt x="4749" y="19257"/>
                  </a:cubicBezTo>
                  <a:cubicBezTo>
                    <a:pt x="5961" y="20098"/>
                    <a:pt x="7223" y="20667"/>
                    <a:pt x="8580" y="20996"/>
                  </a:cubicBezTo>
                  <a:cubicBezTo>
                    <a:pt x="9448" y="21207"/>
                    <a:pt x="10371" y="21271"/>
                    <a:pt x="11305" y="21198"/>
                  </a:cubicBezTo>
                  <a:cubicBezTo>
                    <a:pt x="11915" y="21151"/>
                    <a:pt x="12531" y="21023"/>
                    <a:pt x="13142" y="20865"/>
                  </a:cubicBezTo>
                  <a:cubicBezTo>
                    <a:pt x="13330" y="20816"/>
                    <a:pt x="13514" y="20757"/>
                    <a:pt x="13701" y="20698"/>
                  </a:cubicBezTo>
                  <a:cubicBezTo>
                    <a:pt x="14301" y="20509"/>
                    <a:pt x="14901" y="20295"/>
                    <a:pt x="15473" y="20007"/>
                  </a:cubicBezTo>
                  <a:cubicBezTo>
                    <a:pt x="15870" y="19808"/>
                    <a:pt x="16252" y="19572"/>
                    <a:pt x="16628" y="19329"/>
                  </a:cubicBezTo>
                  <a:cubicBezTo>
                    <a:pt x="16743" y="19254"/>
                    <a:pt x="16852" y="19169"/>
                    <a:pt x="16965" y="19090"/>
                  </a:cubicBezTo>
                  <a:cubicBezTo>
                    <a:pt x="17240" y="18898"/>
                    <a:pt x="17511" y="18698"/>
                    <a:pt x="17768" y="18483"/>
                  </a:cubicBezTo>
                  <a:cubicBezTo>
                    <a:pt x="17864" y="18403"/>
                    <a:pt x="17962" y="18328"/>
                    <a:pt x="18055" y="18245"/>
                  </a:cubicBezTo>
                  <a:cubicBezTo>
                    <a:pt x="18397" y="17941"/>
                    <a:pt x="18721" y="17624"/>
                    <a:pt x="19024" y="17280"/>
                  </a:cubicBezTo>
                  <a:cubicBezTo>
                    <a:pt x="19186" y="17095"/>
                    <a:pt x="19340" y="16880"/>
                    <a:pt x="19447" y="16697"/>
                  </a:cubicBezTo>
                  <a:cubicBezTo>
                    <a:pt x="19554" y="16513"/>
                    <a:pt x="19619" y="16360"/>
                    <a:pt x="19619" y="16268"/>
                  </a:cubicBezTo>
                  <a:cubicBezTo>
                    <a:pt x="19619" y="16155"/>
                    <a:pt x="19617" y="16067"/>
                    <a:pt x="19590" y="16018"/>
                  </a:cubicBezTo>
                  <a:cubicBezTo>
                    <a:pt x="19567" y="15972"/>
                    <a:pt x="19510" y="15965"/>
                    <a:pt x="19433" y="15982"/>
                  </a:cubicBezTo>
                  <a:cubicBezTo>
                    <a:pt x="19421" y="15984"/>
                    <a:pt x="19403" y="15990"/>
                    <a:pt x="19390" y="15994"/>
                  </a:cubicBezTo>
                  <a:cubicBezTo>
                    <a:pt x="19205" y="16049"/>
                    <a:pt x="18874" y="16241"/>
                    <a:pt x="18220" y="16637"/>
                  </a:cubicBezTo>
                  <a:cubicBezTo>
                    <a:pt x="15310" y="18400"/>
                    <a:pt x="12172" y="19149"/>
                    <a:pt x="9404" y="18721"/>
                  </a:cubicBezTo>
                  <a:cubicBezTo>
                    <a:pt x="6329" y="18246"/>
                    <a:pt x="3712" y="16998"/>
                    <a:pt x="1270" y="14863"/>
                  </a:cubicBezTo>
                  <a:cubicBezTo>
                    <a:pt x="890" y="14530"/>
                    <a:pt x="628" y="14326"/>
                    <a:pt x="416" y="14184"/>
                  </a:cubicBezTo>
                  <a:cubicBezTo>
                    <a:pt x="411" y="14180"/>
                    <a:pt x="408" y="14187"/>
                    <a:pt x="402" y="14184"/>
                  </a:cubicBezTo>
                  <a:cubicBezTo>
                    <a:pt x="261" y="14090"/>
                    <a:pt x="130" y="14016"/>
                    <a:pt x="65" y="1400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7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744336-055B-4563-B89F-CD074443A53C}"/>
              </a:ext>
            </a:extLst>
          </p:cNvPr>
          <p:cNvSpPr/>
          <p:nvPr/>
        </p:nvSpPr>
        <p:spPr>
          <a:xfrm>
            <a:off x="3971925" y="10976701"/>
            <a:ext cx="168878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i="1" dirty="0">
                <a:latin typeface="Raleway"/>
              </a:rPr>
              <a:t>Integrate project management </a:t>
            </a:r>
          </a:p>
          <a:p>
            <a:r>
              <a:rPr lang="en-US" sz="5400" i="1" dirty="0">
                <a:latin typeface="Raleway"/>
              </a:rPr>
              <a:t>customize business processes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22" presetClass="entr" presetSubtype="8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2" presetClass="entr" presetSubtype="8" fill="hold" grpId="4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22" presetClass="entr" presetSubtype="8" fill="hold" grpId="5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2" presetClass="entr" presetSubtype="8" fill="hold" grpId="6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22" presetClass="entr" presetSubtype="8" fill="hold" grpId="8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50"/>
                            </p:stCondLst>
                            <p:childTnLst>
                              <p:par>
                                <p:cTn id="36" presetID="22" presetClass="entr" presetSubtype="8" fill="hold" grpId="9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2" animBg="1" advAuto="0"/>
      <p:bldP spid="258" grpId="3" animBg="1" advAuto="0"/>
      <p:bldP spid="259" grpId="4" animBg="1" advAuto="0"/>
      <p:bldP spid="260" grpId="5" animBg="1" advAuto="0"/>
      <p:bldP spid="261" grpId="6" animBg="1" advAuto="0"/>
      <p:bldP spid="262" grpId="7" animBg="1" advAuto="0"/>
      <p:bldP spid="263" grpId="8" animBg="1" advAuto="0"/>
      <p:bldP spid="264" grpId="9" animBg="1" advAuto="0"/>
      <p:bldP spid="270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 fundamental shift in user behavior"/>
          <p:cNvSpPr txBox="1">
            <a:spLocks noGrp="1"/>
          </p:cNvSpPr>
          <p:nvPr>
            <p:ph type="title"/>
          </p:nvPr>
        </p:nvSpPr>
        <p:spPr>
          <a:xfrm>
            <a:off x="1625600" y="460665"/>
            <a:ext cx="21086916" cy="2286000"/>
          </a:xfrm>
          <a:prstGeom prst="rect">
            <a:avLst/>
          </a:prstGeom>
        </p:spPr>
        <p:txBody>
          <a:bodyPr/>
          <a:lstStyle>
            <a:lvl1pPr algn="l" defTabSz="420623">
              <a:lnSpc>
                <a:spcPts val="15300"/>
              </a:lnSpc>
              <a:defRPr sz="9200">
                <a:solidFill>
                  <a:srgbClr val="FFFFFF"/>
                </a:solidFill>
                <a:latin typeface="Wilson Hand"/>
                <a:ea typeface="Wilson Hand"/>
                <a:cs typeface="Wilson Hand"/>
                <a:sym typeface="Wilson Hand"/>
              </a:defRPr>
            </a:lvl1pPr>
          </a:lstStyle>
          <a:p>
            <a:r>
              <a:rPr lang="en-US" dirty="0"/>
              <a:t>Drives a</a:t>
            </a:r>
            <a:r>
              <a:rPr dirty="0"/>
              <a:t> fundamental shift in user behavior</a:t>
            </a:r>
          </a:p>
        </p:txBody>
      </p:sp>
      <p:grpSp>
        <p:nvGrpSpPr>
          <p:cNvPr id="276" name="Groupe"/>
          <p:cNvGrpSpPr/>
          <p:nvPr/>
        </p:nvGrpSpPr>
        <p:grpSpPr>
          <a:xfrm>
            <a:off x="2040521" y="3508704"/>
            <a:ext cx="9719683" cy="7726409"/>
            <a:chOff x="0" y="0"/>
            <a:chExt cx="9719682" cy="7726407"/>
          </a:xfrm>
        </p:grpSpPr>
        <p:sp>
          <p:nvSpPr>
            <p:cNvPr id="274" name="Rectangle à coins arrondis 12"/>
            <p:cNvSpPr txBox="1"/>
            <p:nvPr/>
          </p:nvSpPr>
          <p:spPr>
            <a:xfrm>
              <a:off x="0" y="5206351"/>
              <a:ext cx="9378761" cy="2520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6858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/>
                <a:t>C</a:t>
              </a:r>
              <a:r>
                <a:rPr lang="en-US" dirty="0"/>
                <a:t>onsumer-like User Interface</a:t>
              </a:r>
              <a:endParaRPr dirty="0"/>
            </a:p>
          </p:txBody>
        </p:sp>
        <p:pic>
          <p:nvPicPr>
            <p:cNvPr id="275" name="Smart ERP_1_Teamium.png" descr="Smart ERP_1_Teamiu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56988" b="53409"/>
            <a:stretch>
              <a:fillRect/>
            </a:stretch>
          </p:blipFill>
          <p:spPr>
            <a:xfrm>
              <a:off x="227003" y="0"/>
              <a:ext cx="9492680" cy="5023219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77" name="Consumer-like…"/>
          <p:cNvSpPr/>
          <p:nvPr/>
        </p:nvSpPr>
        <p:spPr>
          <a:xfrm>
            <a:off x="2040521" y="11043290"/>
            <a:ext cx="19212352" cy="1564945"/>
          </a:xfrm>
          <a:prstGeom prst="roundRect">
            <a:avLst>
              <a:gd name="adj" fmla="val 50000"/>
            </a:avLst>
          </a:prstGeom>
          <a:solidFill>
            <a:srgbClr val="FF5B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defTabSz="685800">
              <a:defRPr sz="50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/>
              <a:t>Enable, engage and empower the entire production team with instant visual collaborative e</a:t>
            </a:r>
            <a:r>
              <a:rPr dirty="0"/>
              <a:t>xperience</a:t>
            </a:r>
          </a:p>
        </p:txBody>
      </p:sp>
      <p:sp>
        <p:nvSpPr>
          <p:cNvPr id="27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285" name="Groupe"/>
          <p:cNvGrpSpPr/>
          <p:nvPr/>
        </p:nvGrpSpPr>
        <p:grpSpPr>
          <a:xfrm>
            <a:off x="13917406" y="3563651"/>
            <a:ext cx="9214691" cy="7266470"/>
            <a:chOff x="0" y="0"/>
            <a:chExt cx="9214689" cy="7266469"/>
          </a:xfrm>
        </p:grpSpPr>
        <p:sp>
          <p:nvSpPr>
            <p:cNvPr id="279" name="Rectangle à coins arrondis 39"/>
            <p:cNvSpPr txBox="1"/>
            <p:nvPr/>
          </p:nvSpPr>
          <p:spPr>
            <a:xfrm>
              <a:off x="0" y="5575999"/>
              <a:ext cx="9214689" cy="1690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685800">
                <a:defRPr sz="5000"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lang="en-US" dirty="0"/>
                <a:t>Ability to start on</a:t>
              </a:r>
              <a:r>
                <a:rPr dirty="0"/>
                <a:t> desktop </a:t>
              </a:r>
              <a:r>
                <a:rPr lang="en-US" dirty="0"/>
                <a:t>and continue on</a:t>
              </a:r>
              <a:r>
                <a:rPr dirty="0"/>
                <a:t> mobile</a:t>
              </a:r>
            </a:p>
          </p:txBody>
        </p:sp>
        <p:grpSp>
          <p:nvGrpSpPr>
            <p:cNvPr id="284" name="Groupe"/>
            <p:cNvGrpSpPr/>
            <p:nvPr/>
          </p:nvGrpSpPr>
          <p:grpSpPr>
            <a:xfrm>
              <a:off x="1182313" y="0"/>
              <a:ext cx="7244737" cy="3332242"/>
              <a:chOff x="0" y="0"/>
              <a:chExt cx="7244735" cy="3332241"/>
            </a:xfrm>
          </p:grpSpPr>
          <p:pic>
            <p:nvPicPr>
              <p:cNvPr id="280" name="Image 1" descr="Image 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856368" y="1221407"/>
                <a:ext cx="2388368" cy="1488776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81" name="Image 4" descr="Image 4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729963" cy="333224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86" name="Ligne de connexion" descr="Ligne de connexion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226538" y="882485"/>
                <a:ext cx="1522221" cy="447969"/>
              </a:xfrm>
              <a:prstGeom prst="rect">
                <a:avLst/>
              </a:prstGeom>
              <a:effectLst/>
            </p:spPr>
          </p:pic>
          <p:pic>
            <p:nvPicPr>
              <p:cNvPr id="288" name="Ligne de connexion" descr="Ligne de connexion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239240" y="2247472"/>
                <a:ext cx="1522221" cy="447969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15" name="Image 6" descr="Image 6">
            <a:extLst>
              <a:ext uri="{FF2B5EF4-FFF2-40B4-BE49-F238E27FC236}">
                <a16:creationId xmlns:a16="http://schemas.microsoft.com/office/drawing/2014/main" id="{8B1B5C2E-551E-4D35-9F23-2EE781D52F9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4000"/>
            <a:extLst/>
          </a:blip>
          <a:stretch>
            <a:fillRect/>
          </a:stretch>
        </p:blipFill>
        <p:spPr>
          <a:xfrm>
            <a:off x="12546159" y="4653225"/>
            <a:ext cx="2145571" cy="136708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2" animBg="1" advAuto="0"/>
      <p:bldP spid="277" grpId="1" animBg="1" advAuto="0"/>
      <p:bldP spid="285" grpId="3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solidFill>
          <a:schemeClr val="accent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Raleway SemiBold"/>
            <a:ea typeface="Raleway SemiBold"/>
            <a:cs typeface="Raleway SemiBold"/>
            <a:sym typeface="Raleway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solidFill>
          <a:schemeClr val="accent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Raleway SemiBold"/>
            <a:ea typeface="Raleway SemiBold"/>
            <a:cs typeface="Raleway SemiBold"/>
            <a:sym typeface="Raleway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9524</TotalTime>
  <Words>1044</Words>
  <Application>Microsoft Macintosh PowerPoint</Application>
  <PresentationFormat>Personnalisé</PresentationFormat>
  <Paragraphs>275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40" baseType="lpstr">
      <vt:lpstr>Arial</vt:lpstr>
      <vt:lpstr>Calibri</vt:lpstr>
      <vt:lpstr>Century Gothic</vt:lpstr>
      <vt:lpstr>Courier New</vt:lpstr>
      <vt:lpstr>Helvetica</vt:lpstr>
      <vt:lpstr>Helvetica Light</vt:lpstr>
      <vt:lpstr>Helvetica Neue</vt:lpstr>
      <vt:lpstr>Helvetica Neue Light</vt:lpstr>
      <vt:lpstr>Helvetica Neue Medium</vt:lpstr>
      <vt:lpstr>Palatino Linotype</vt:lpstr>
      <vt:lpstr>Raleway</vt:lpstr>
      <vt:lpstr>Raleway Medium</vt:lpstr>
      <vt:lpstr>Raleway SemiBold</vt:lpstr>
      <vt:lpstr>Roboto</vt:lpstr>
      <vt:lpstr>Shadows Into Light</vt:lpstr>
      <vt:lpstr>Wilson Hand</vt:lpstr>
      <vt:lpstr>White</vt:lpstr>
      <vt:lpstr>Présentation PowerPoint</vt:lpstr>
      <vt:lpstr>It may be a show about nothing</vt:lpstr>
      <vt:lpstr>But it takes scores of people &amp; resources with months of meticulous planning and collaboration</vt:lpstr>
      <vt:lpstr>Production management is a highly complex, dynamic, interdependent and time sensitive process</vt:lpstr>
      <vt:lpstr>Yet teams still use spreadsheets, never ending email chains and multiple disparate, disjointed legacy tools to manage production</vt:lpstr>
      <vt:lpstr>Impact…</vt:lpstr>
      <vt:lpstr>The game changer</vt:lpstr>
      <vt:lpstr>Next Gen Business Process</vt:lpstr>
      <vt:lpstr>Drives a fundamental shift in user behavior</vt:lpstr>
      <vt:lpstr>Supports fast growing flex, opex networked models</vt:lpstr>
      <vt:lpstr>Roadmap</vt:lpstr>
      <vt:lpstr>Target Markets</vt:lpstr>
      <vt:lpstr>Market size</vt:lpstr>
      <vt:lpstr>Présentation PowerPoint</vt:lpstr>
      <vt:lpstr>Présentation PowerPoint</vt:lpstr>
      <vt:lpstr>Competitive  landscape</vt:lpstr>
      <vt:lpstr>Customers</vt:lpstr>
      <vt:lpstr>Présentation PowerPoint</vt:lpstr>
      <vt:lpstr>Pipeline</vt:lpstr>
      <vt:lpstr>Revenue Forecast</vt:lpstr>
      <vt:lpstr>Fund Requirements</vt:lpstr>
      <vt:lpstr>the Team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Ashok Sharma</dc:creator>
  <cp:lastModifiedBy>Yannick Defrenne</cp:lastModifiedBy>
  <cp:revision>95</cp:revision>
  <dcterms:modified xsi:type="dcterms:W3CDTF">2018-11-09T16:32:14Z</dcterms:modified>
</cp:coreProperties>
</file>